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590" autoAdjust="0"/>
  </p:normalViewPr>
  <p:slideViewPr>
    <p:cSldViewPr snapToGrid="0">
      <p:cViewPr>
        <p:scale>
          <a:sx n="50" d="100"/>
          <a:sy n="50" d="100"/>
        </p:scale>
        <p:origin x="-1416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970" tIns="45985" rIns="91970" bIns="4598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ubstituent dată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970" tIns="45985" rIns="91970" bIns="45985" rtlCol="0"/>
          <a:lstStyle>
            <a:lvl1pPr algn="r">
              <a:defRPr sz="1200"/>
            </a:lvl1pPr>
          </a:lstStyle>
          <a:p>
            <a:fld id="{0FDB370C-F1B5-4B5A-B267-53121F407818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970" tIns="45985" rIns="91970" bIns="4598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970" tIns="45985" rIns="91970" bIns="45985" rtlCol="0" anchor="b"/>
          <a:lstStyle>
            <a:lvl1pPr algn="r">
              <a:defRPr sz="1200"/>
            </a:lvl1pPr>
          </a:lstStyle>
          <a:p>
            <a:fld id="{4FCB0807-3EB6-4D59-B2CC-FB205B519F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311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DE2C-E46D-4EF1-8B02-811B49950F2D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7C8F-7671-450C-A006-2EB9E78200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DE2C-E46D-4EF1-8B02-811B49950F2D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7C8F-7671-450C-A006-2EB9E78200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DE2C-E46D-4EF1-8B02-811B49950F2D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7C8F-7671-450C-A006-2EB9E78200D9}" type="slidenum">
              <a:rPr lang="en-GB" smtClean="0"/>
              <a:t>‹#›</a:t>
            </a:fld>
            <a:endParaRPr lang="en-GB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DE2C-E46D-4EF1-8B02-811B49950F2D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7C8F-7671-450C-A006-2EB9E78200D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DE2C-E46D-4EF1-8B02-811B49950F2D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7C8F-7671-450C-A006-2EB9E78200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DE2C-E46D-4EF1-8B02-811B49950F2D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7C8F-7671-450C-A006-2EB9E78200D9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DE2C-E46D-4EF1-8B02-811B49950F2D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7C8F-7671-450C-A006-2EB9E78200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DE2C-E46D-4EF1-8B02-811B49950F2D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7C8F-7671-450C-A006-2EB9E78200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DE2C-E46D-4EF1-8B02-811B49950F2D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7C8F-7671-450C-A006-2EB9E78200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DE2C-E46D-4EF1-8B02-811B49950F2D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7C8F-7671-450C-A006-2EB9E78200D9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DE2C-E46D-4EF1-8B02-811B49950F2D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7C8F-7671-450C-A006-2EB9E78200D9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6D8DE2C-E46D-4EF1-8B02-811B49950F2D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D7D7C8F-7671-450C-A006-2EB9E78200D9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roct.ro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roct.ro/intreprinderi-simulate/documente/" TargetMode="External"/><Relationship Id="rId2" Type="http://schemas.openxmlformats.org/officeDocument/2006/relationships/hyperlink" Target="http://roct.ro/firme-de-exercitiu/documente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1148203" y="1956490"/>
            <a:ext cx="10363200" cy="1780108"/>
          </a:xfrm>
        </p:spPr>
        <p:txBody>
          <a:bodyPr>
            <a:normAutofit/>
          </a:bodyPr>
          <a:lstStyle/>
          <a:p>
            <a:r>
              <a:rPr lang="ro-RO" dirty="0" smtClean="0">
                <a:solidFill>
                  <a:srgbClr val="002060"/>
                </a:solidFill>
              </a:rPr>
              <a:t>PRIMII PASI ÎN ÎNFIIN</a:t>
            </a:r>
            <a:r>
              <a:rPr lang="en-US" dirty="0" smtClean="0">
                <a:solidFill>
                  <a:srgbClr val="002060"/>
                </a:solidFill>
              </a:rPr>
              <a:t>T</a:t>
            </a:r>
            <a:r>
              <a:rPr lang="ro-RO" dirty="0" smtClean="0">
                <a:solidFill>
                  <a:srgbClr val="002060"/>
                </a:solidFill>
              </a:rPr>
              <a:t>AREA UNEI FIRME DE EXERCIȚIU ( FE )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639944" y="2778470"/>
            <a:ext cx="8534400" cy="1473200"/>
          </a:xfrm>
        </p:spPr>
        <p:txBody>
          <a:bodyPr>
            <a:normAutofit lnSpcReduction="10000"/>
          </a:bodyPr>
          <a:lstStyle/>
          <a:p>
            <a:endParaRPr lang="ro-RO" b="1" kern="1800" dirty="0" smtClean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o-RO" b="1" kern="1800" dirty="0">
              <a:solidFill>
                <a:srgbClr val="000000"/>
              </a:solidFill>
              <a:latin typeface="Verdana" panose="020B060403050404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o-RO" b="1" kern="1800" dirty="0" smtClean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b="1" kern="18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b="1" u="sng" kern="1800" dirty="0" smtClean="0">
                <a:solidFill>
                  <a:srgbClr val="0070C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www.roct.ro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540470"/>
            <a:ext cx="3958570" cy="2965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2885" y="328045"/>
            <a:ext cx="1120851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r>
              <a:rPr lang="en-US" b="1" i="1" dirty="0" err="1"/>
              <a:t>Proiect</a:t>
            </a:r>
            <a:r>
              <a:rPr lang="en-US" b="1" i="1" dirty="0"/>
              <a:t> </a:t>
            </a:r>
            <a:r>
              <a:rPr lang="en-US" b="1" i="1" dirty="0" err="1"/>
              <a:t>cofinanțat</a:t>
            </a:r>
            <a:r>
              <a:rPr lang="en-US" b="1" i="1" dirty="0"/>
              <a:t> din </a:t>
            </a:r>
            <a:r>
              <a:rPr lang="en-US" b="1" i="1" dirty="0" err="1"/>
              <a:t>Fondul</a:t>
            </a:r>
            <a:r>
              <a:rPr lang="en-US" b="1" i="1" dirty="0"/>
              <a:t> Social European </a:t>
            </a:r>
            <a:r>
              <a:rPr lang="en-US" b="1" i="1" dirty="0" err="1"/>
              <a:t>prin</a:t>
            </a:r>
            <a:r>
              <a:rPr lang="en-US" b="1" i="1" dirty="0"/>
              <a:t> </a:t>
            </a:r>
            <a:r>
              <a:rPr lang="en-US" b="1" i="1" dirty="0" err="1"/>
              <a:t>Programul</a:t>
            </a:r>
            <a:r>
              <a:rPr lang="en-US" b="1" i="1" dirty="0"/>
              <a:t> Operational Capital </a:t>
            </a:r>
            <a:r>
              <a:rPr lang="en-US" b="1" i="1" dirty="0" err="1"/>
              <a:t>Uman</a:t>
            </a:r>
            <a:r>
              <a:rPr lang="en-US" b="1" i="1" dirty="0"/>
              <a:t> 2014- 2020</a:t>
            </a:r>
            <a:endParaRPr lang="en-US" dirty="0"/>
          </a:p>
          <a:p>
            <a:r>
              <a:rPr lang="en-US" b="1" dirty="0" err="1"/>
              <a:t>Axa</a:t>
            </a:r>
            <a:r>
              <a:rPr lang="en-US" b="1" dirty="0"/>
              <a:t> </a:t>
            </a:r>
            <a:r>
              <a:rPr lang="en-US" b="1" dirty="0" err="1"/>
              <a:t>prioritară</a:t>
            </a:r>
            <a:r>
              <a:rPr lang="en-US" b="1" dirty="0"/>
              <a:t> 6 „</a:t>
            </a:r>
            <a:r>
              <a:rPr lang="en-US" b="1" dirty="0" err="1"/>
              <a:t>Educaţie</a:t>
            </a:r>
            <a:r>
              <a:rPr lang="en-US" b="1" dirty="0"/>
              <a:t> </a:t>
            </a:r>
            <a:r>
              <a:rPr lang="en-US" b="1" dirty="0" err="1"/>
              <a:t>şi</a:t>
            </a:r>
            <a:r>
              <a:rPr lang="en-US" b="1" dirty="0"/>
              <a:t> </a:t>
            </a:r>
            <a:r>
              <a:rPr lang="en-US" b="1" dirty="0" err="1"/>
              <a:t>competenţeˮ</a:t>
            </a:r>
            <a:r>
              <a:rPr lang="en-US" b="1" dirty="0"/>
              <a:t>	</a:t>
            </a:r>
            <a:endParaRPr lang="en-US" dirty="0"/>
          </a:p>
          <a:p>
            <a:r>
              <a:rPr lang="fr-FR" b="1" dirty="0" err="1"/>
              <a:t>Titlu</a:t>
            </a:r>
            <a:r>
              <a:rPr lang="fr-FR" b="1" dirty="0"/>
              <a:t> </a:t>
            </a:r>
            <a:r>
              <a:rPr lang="fr-FR" b="1" dirty="0" err="1"/>
              <a:t>proiect</a:t>
            </a:r>
            <a:r>
              <a:rPr lang="fr-FR" b="1" dirty="0"/>
              <a:t>: EPIC- </a:t>
            </a:r>
            <a:r>
              <a:rPr lang="fr-FR" b="1" dirty="0" err="1"/>
              <a:t>Elevi</a:t>
            </a:r>
            <a:r>
              <a:rPr lang="fr-FR" b="1" dirty="0"/>
              <a:t> </a:t>
            </a:r>
            <a:r>
              <a:rPr lang="fr-FR" b="1" dirty="0" err="1"/>
              <a:t>Practicanți</a:t>
            </a:r>
            <a:r>
              <a:rPr lang="fr-FR" b="1" dirty="0"/>
              <a:t> </a:t>
            </a:r>
            <a:r>
              <a:rPr lang="fr-FR" b="1" dirty="0" err="1"/>
              <a:t>Investesc</a:t>
            </a:r>
            <a:r>
              <a:rPr lang="fr-FR" b="1" dirty="0"/>
              <a:t> </a:t>
            </a:r>
            <a:r>
              <a:rPr lang="fr-FR" b="1" dirty="0" err="1"/>
              <a:t>în</a:t>
            </a:r>
            <a:r>
              <a:rPr lang="fr-FR" b="1" dirty="0"/>
              <a:t> </a:t>
            </a:r>
            <a:r>
              <a:rPr lang="fr-FR" b="1" dirty="0" err="1"/>
              <a:t>Carieră</a:t>
            </a:r>
            <a:endParaRPr lang="en-US" dirty="0"/>
          </a:p>
          <a:p>
            <a:r>
              <a:rPr lang="en-US" b="1" dirty="0" err="1"/>
              <a:t>MySMIS</a:t>
            </a:r>
            <a:r>
              <a:rPr lang="en-US" b="1" dirty="0"/>
              <a:t> </a:t>
            </a:r>
            <a:r>
              <a:rPr lang="en-US" b="1" dirty="0" err="1"/>
              <a:t>proiect</a:t>
            </a:r>
            <a:r>
              <a:rPr lang="en-US" b="1" dirty="0"/>
              <a:t>:</a:t>
            </a:r>
            <a:r>
              <a:rPr lang="fr-FR" b="1" dirty="0"/>
              <a:t>131498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4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/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baza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documentelor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transmise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către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firma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exerciţiu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ROCT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validează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firma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rețea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  Din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acest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moment firma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începe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funcţioneze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,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având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posibilitatea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realizeze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tranzacţii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virtuale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şi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participe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la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târguri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naționale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şi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internaționale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desfăşurate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România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sau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alte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ţări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just" fontAlgn="base"/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ROCT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transmite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scanat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prin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email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certificatul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înregistrare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al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firmei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exercițiu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endParaRPr lang="en-GB" dirty="0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en-GB" b="1" i="0" dirty="0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4. </a:t>
            </a:r>
            <a:r>
              <a:rPr lang="en-GB" b="1" i="0" dirty="0" err="1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Validarea</a:t>
            </a:r>
            <a:r>
              <a:rPr lang="en-GB" b="1" i="0" dirty="0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si</a:t>
            </a:r>
            <a:r>
              <a:rPr lang="en-GB" b="1" i="0" dirty="0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activarea</a:t>
            </a:r>
            <a:r>
              <a:rPr lang="en-GB" b="1" i="0" dirty="0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firmei</a:t>
            </a:r>
            <a:r>
              <a:rPr lang="en-GB" b="1" i="0" dirty="0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GB" b="1" i="0" dirty="0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rețea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045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62757" y="1371600"/>
            <a:ext cx="9877777" cy="5249863"/>
          </a:xfrm>
          <a:prstGeom prst="cloudCallout">
            <a:avLst>
              <a:gd name="adj1" fmla="val -52595"/>
              <a:gd name="adj2" fmla="val 50997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defRPr/>
            </a:pPr>
            <a:r>
              <a:rPr lang="en-US" b="1" spc="-150" dirty="0" err="1">
                <a:solidFill>
                  <a:schemeClr val="tx1"/>
                </a:solidFill>
              </a:rPr>
              <a:t>Experti</a:t>
            </a:r>
            <a:r>
              <a:rPr lang="en-US" b="1" spc="-150" dirty="0">
                <a:solidFill>
                  <a:schemeClr val="tx1"/>
                </a:solidFill>
              </a:rPr>
              <a:t> </a:t>
            </a:r>
            <a:r>
              <a:rPr lang="en-US" b="1" spc="-150" dirty="0" err="1">
                <a:solidFill>
                  <a:schemeClr val="tx1"/>
                </a:solidFill>
              </a:rPr>
              <a:t>comunicare</a:t>
            </a:r>
            <a:r>
              <a:rPr lang="en-US" b="1" spc="-150" dirty="0">
                <a:solidFill>
                  <a:schemeClr val="tx1"/>
                </a:solidFill>
              </a:rPr>
              <a:t> GT :</a:t>
            </a:r>
          </a:p>
          <a:p>
            <a:pPr>
              <a:defRPr/>
            </a:pPr>
            <a:r>
              <a:rPr lang="en-US" spc="-150" dirty="0" err="1">
                <a:solidFill>
                  <a:schemeClr val="tx1"/>
                </a:solidFill>
              </a:rPr>
              <a:t>Popescu</a:t>
            </a:r>
            <a:r>
              <a:rPr lang="en-US" spc="-150" dirty="0">
                <a:solidFill>
                  <a:schemeClr val="tx1"/>
                </a:solidFill>
              </a:rPr>
              <a:t>  </a:t>
            </a:r>
            <a:r>
              <a:rPr lang="en-US" spc="-150" dirty="0" err="1">
                <a:solidFill>
                  <a:schemeClr val="tx1"/>
                </a:solidFill>
              </a:rPr>
              <a:t>Andusa</a:t>
            </a:r>
            <a:r>
              <a:rPr lang="en-US" spc="-150" dirty="0">
                <a:solidFill>
                  <a:schemeClr val="tx1"/>
                </a:solidFill>
              </a:rPr>
              <a:t> Cristiana</a:t>
            </a:r>
          </a:p>
          <a:p>
            <a:pPr>
              <a:defRPr/>
            </a:pPr>
            <a:r>
              <a:rPr lang="en-US" spc="-150" dirty="0">
                <a:solidFill>
                  <a:schemeClr val="tx1"/>
                </a:solidFill>
              </a:rPr>
              <a:t>Pica Alexandra</a:t>
            </a:r>
          </a:p>
          <a:p>
            <a:pPr>
              <a:defRPr/>
            </a:pPr>
            <a:r>
              <a:rPr lang="en-US" spc="-150" dirty="0" err="1">
                <a:solidFill>
                  <a:schemeClr val="tx1"/>
                </a:solidFill>
              </a:rPr>
              <a:t>Orleanu</a:t>
            </a:r>
            <a:r>
              <a:rPr lang="en-US" spc="-150" dirty="0">
                <a:solidFill>
                  <a:schemeClr val="tx1"/>
                </a:solidFill>
              </a:rPr>
              <a:t> Gabriel-</a:t>
            </a:r>
            <a:r>
              <a:rPr lang="en-US" spc="-150" dirty="0" err="1">
                <a:solidFill>
                  <a:schemeClr val="tx1"/>
                </a:solidFill>
              </a:rPr>
              <a:t>Cosmin</a:t>
            </a:r>
            <a:endParaRPr lang="en-US" spc="-150" dirty="0">
              <a:solidFill>
                <a:schemeClr val="tx1"/>
              </a:solidFill>
            </a:endParaRPr>
          </a:p>
          <a:p>
            <a:pPr algn="r">
              <a:defRPr/>
            </a:pPr>
            <a:r>
              <a:rPr lang="en-US" b="1" spc="-150" dirty="0" err="1">
                <a:solidFill>
                  <a:schemeClr val="tx1"/>
                </a:solidFill>
              </a:rPr>
              <a:t>Experti</a:t>
            </a:r>
            <a:r>
              <a:rPr lang="en-US" b="1" spc="-150" dirty="0">
                <a:solidFill>
                  <a:schemeClr val="tx1"/>
                </a:solidFill>
              </a:rPr>
              <a:t> </a:t>
            </a:r>
            <a:r>
              <a:rPr lang="en-US" b="1" spc="-150" dirty="0" err="1">
                <a:solidFill>
                  <a:schemeClr val="tx1"/>
                </a:solidFill>
              </a:rPr>
              <a:t>mediu</a:t>
            </a:r>
            <a:r>
              <a:rPr lang="en-US" b="1" spc="-150" dirty="0">
                <a:solidFill>
                  <a:schemeClr val="tx1"/>
                </a:solidFill>
              </a:rPr>
              <a:t> de </a:t>
            </a:r>
            <a:r>
              <a:rPr lang="en-US" b="1" spc="-150" dirty="0" err="1">
                <a:solidFill>
                  <a:schemeClr val="tx1"/>
                </a:solidFill>
              </a:rPr>
              <a:t>afaceri</a:t>
            </a:r>
            <a:r>
              <a:rPr lang="en-US" b="1" spc="-150" dirty="0">
                <a:solidFill>
                  <a:schemeClr val="tx1"/>
                </a:solidFill>
              </a:rPr>
              <a:t>:</a:t>
            </a:r>
          </a:p>
          <a:p>
            <a:pPr algn="r">
              <a:defRPr/>
            </a:pPr>
            <a:r>
              <a:rPr lang="en-US" spc="-150" dirty="0" err="1">
                <a:solidFill>
                  <a:schemeClr val="tx1"/>
                </a:solidFill>
              </a:rPr>
              <a:t>Neamtu</a:t>
            </a:r>
            <a:r>
              <a:rPr lang="en-US" spc="-150" dirty="0">
                <a:solidFill>
                  <a:schemeClr val="tx1"/>
                </a:solidFill>
              </a:rPr>
              <a:t> Lidia </a:t>
            </a:r>
            <a:r>
              <a:rPr lang="en-US" spc="-150" dirty="0" err="1">
                <a:solidFill>
                  <a:schemeClr val="tx1"/>
                </a:solidFill>
              </a:rPr>
              <a:t>Daria</a:t>
            </a:r>
            <a:endParaRPr lang="en-US" spc="-150" dirty="0">
              <a:solidFill>
                <a:schemeClr val="tx1"/>
              </a:solidFill>
            </a:endParaRPr>
          </a:p>
          <a:p>
            <a:pPr algn="r">
              <a:defRPr/>
            </a:pPr>
            <a:r>
              <a:rPr lang="en-US" spc="-150" dirty="0" err="1">
                <a:solidFill>
                  <a:schemeClr val="tx1"/>
                </a:solidFill>
              </a:rPr>
              <a:t>Bocanete</a:t>
            </a:r>
            <a:r>
              <a:rPr lang="en-US" spc="-150" dirty="0">
                <a:solidFill>
                  <a:schemeClr val="tx1"/>
                </a:solidFill>
              </a:rPr>
              <a:t>  Marcos</a:t>
            </a:r>
          </a:p>
          <a:p>
            <a:pPr algn="r">
              <a:defRPr/>
            </a:pPr>
            <a:r>
              <a:rPr lang="en-US" spc="-150" dirty="0" err="1">
                <a:solidFill>
                  <a:schemeClr val="tx1"/>
                </a:solidFill>
              </a:rPr>
              <a:t>Stanescu</a:t>
            </a:r>
            <a:r>
              <a:rPr lang="en-US" spc="-150" dirty="0">
                <a:solidFill>
                  <a:schemeClr val="tx1"/>
                </a:solidFill>
              </a:rPr>
              <a:t>  </a:t>
            </a:r>
            <a:r>
              <a:rPr lang="en-US" spc="-150" dirty="0" err="1">
                <a:solidFill>
                  <a:schemeClr val="tx1"/>
                </a:solidFill>
              </a:rPr>
              <a:t>Catalin</a:t>
            </a:r>
            <a:r>
              <a:rPr lang="en-US" spc="-150" dirty="0">
                <a:solidFill>
                  <a:schemeClr val="tx1"/>
                </a:solidFill>
              </a:rPr>
              <a:t> </a:t>
            </a:r>
          </a:p>
          <a:p>
            <a:pPr algn="r">
              <a:defRPr/>
            </a:pPr>
            <a:r>
              <a:rPr lang="en-US" spc="-150" dirty="0">
                <a:solidFill>
                  <a:schemeClr val="tx1"/>
                </a:solidFill>
              </a:rPr>
              <a:t>Pop Stefan </a:t>
            </a:r>
            <a:r>
              <a:rPr lang="en-US" spc="-150" dirty="0" err="1">
                <a:solidFill>
                  <a:schemeClr val="tx1"/>
                </a:solidFill>
              </a:rPr>
              <a:t>Zaharie</a:t>
            </a:r>
            <a:endParaRPr lang="en-US" spc="-15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0700" y="438150"/>
            <a:ext cx="8680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VA MULTUMIM PENTRU ATENTIE!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10193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ro-RO" dirty="0"/>
              <a:t>Î</a:t>
            </a:r>
            <a:r>
              <a:rPr lang="en-GB" dirty="0" err="1" smtClean="0"/>
              <a:t>nainte</a:t>
            </a:r>
            <a:r>
              <a:rPr lang="en-GB" dirty="0" smtClean="0"/>
              <a:t> </a:t>
            </a:r>
            <a:r>
              <a:rPr lang="en-GB" dirty="0"/>
              <a:t>de </a:t>
            </a:r>
            <a:r>
              <a:rPr lang="en-GB" dirty="0" err="1"/>
              <a:t>alegerea</a:t>
            </a:r>
            <a:r>
              <a:rPr lang="en-GB" dirty="0"/>
              <a:t> </a:t>
            </a:r>
            <a:r>
              <a:rPr lang="en-GB" dirty="0" err="1"/>
              <a:t>unei</a:t>
            </a:r>
            <a:r>
              <a:rPr lang="en-GB" dirty="0"/>
              <a:t> </a:t>
            </a:r>
            <a:r>
              <a:rPr lang="en-GB" dirty="0" err="1"/>
              <a:t>denumiri</a:t>
            </a:r>
            <a:r>
              <a:rPr lang="en-GB" dirty="0"/>
              <a:t> </a:t>
            </a:r>
            <a:r>
              <a:rPr lang="en-GB" dirty="0" err="1"/>
              <a:t>este</a:t>
            </a:r>
            <a:r>
              <a:rPr lang="en-GB" dirty="0"/>
              <a:t> </a:t>
            </a:r>
            <a:r>
              <a:rPr lang="en-GB" dirty="0" err="1"/>
              <a:t>indicat</a:t>
            </a:r>
            <a:r>
              <a:rPr lang="en-GB" dirty="0"/>
              <a:t> </a:t>
            </a:r>
            <a:r>
              <a:rPr lang="en-GB" dirty="0" err="1"/>
              <a:t>să</a:t>
            </a:r>
            <a:r>
              <a:rPr lang="en-GB" dirty="0"/>
              <a:t> </a:t>
            </a:r>
            <a:r>
              <a:rPr lang="en-GB" dirty="0" err="1"/>
              <a:t>consultaţi</a:t>
            </a:r>
            <a:r>
              <a:rPr lang="en-GB" dirty="0"/>
              <a:t> </a:t>
            </a:r>
            <a:r>
              <a:rPr lang="en-GB" dirty="0" err="1"/>
              <a:t>secţiunea</a:t>
            </a:r>
            <a:r>
              <a:rPr lang="en-GB" dirty="0"/>
              <a:t> </a:t>
            </a:r>
            <a:r>
              <a:rPr lang="en-GB" b="1" dirty="0" err="1"/>
              <a:t>Reţeaua</a:t>
            </a:r>
            <a:r>
              <a:rPr lang="en-GB" b="1" dirty="0"/>
              <a:t> FE </a:t>
            </a:r>
            <a:r>
              <a:rPr lang="ro-RO" b="1" dirty="0" smtClean="0"/>
              <a:t>( firme de exercițiu – </a:t>
            </a:r>
            <a:r>
              <a:rPr lang="ro-RO" b="1" dirty="0" err="1" smtClean="0"/>
              <a:t>reteaua</a:t>
            </a:r>
            <a:r>
              <a:rPr lang="ro-RO" b="1" dirty="0" smtClean="0"/>
              <a:t> FE ) </a:t>
            </a:r>
            <a:r>
              <a:rPr lang="en-GB" dirty="0" err="1" smtClean="0"/>
              <a:t>pentru</a:t>
            </a:r>
            <a:r>
              <a:rPr lang="en-GB" dirty="0" smtClean="0"/>
              <a:t> </a:t>
            </a:r>
            <a:r>
              <a:rPr lang="en-GB" dirty="0"/>
              <a:t>a </a:t>
            </a:r>
            <a:r>
              <a:rPr lang="en-GB" dirty="0" err="1"/>
              <a:t>verifica</a:t>
            </a:r>
            <a:r>
              <a:rPr lang="en-GB" dirty="0"/>
              <a:t> </a:t>
            </a:r>
            <a:r>
              <a:rPr lang="en-GB" dirty="0" err="1"/>
              <a:t>disponibilitatea</a:t>
            </a:r>
            <a:r>
              <a:rPr lang="en-GB" dirty="0"/>
              <a:t> </a:t>
            </a:r>
            <a:r>
              <a:rPr lang="en-GB" dirty="0" err="1"/>
              <a:t>denumirii</a:t>
            </a:r>
            <a:r>
              <a:rPr lang="en-GB" dirty="0"/>
              <a:t> </a:t>
            </a:r>
            <a:r>
              <a:rPr lang="en-GB" dirty="0" err="1"/>
              <a:t>firmei</a:t>
            </a:r>
            <a:r>
              <a:rPr lang="en-GB" dirty="0"/>
              <a:t> de </a:t>
            </a:r>
            <a:r>
              <a:rPr lang="en-GB" dirty="0" err="1"/>
              <a:t>exerciţiu</a:t>
            </a:r>
            <a:r>
              <a:rPr lang="en-GB" dirty="0"/>
              <a:t>. </a:t>
            </a:r>
            <a:r>
              <a:rPr lang="en-GB" dirty="0" err="1"/>
              <a:t>Denumirea</a:t>
            </a:r>
            <a:r>
              <a:rPr lang="en-GB" dirty="0"/>
              <a:t> </a:t>
            </a:r>
            <a:r>
              <a:rPr lang="en-GB" dirty="0" err="1"/>
              <a:t>unei</a:t>
            </a:r>
            <a:r>
              <a:rPr lang="en-GB" dirty="0"/>
              <a:t> </a:t>
            </a:r>
            <a:r>
              <a:rPr lang="en-GB" dirty="0" err="1"/>
              <a:t>firme</a:t>
            </a:r>
            <a:r>
              <a:rPr lang="en-GB" dirty="0"/>
              <a:t> de </a:t>
            </a:r>
            <a:r>
              <a:rPr lang="en-GB" dirty="0" err="1"/>
              <a:t>exerciţiu</a:t>
            </a:r>
            <a:r>
              <a:rPr lang="en-GB" dirty="0"/>
              <a:t> </a:t>
            </a:r>
            <a:r>
              <a:rPr lang="en-GB" dirty="0" err="1"/>
              <a:t>poate</a:t>
            </a:r>
            <a:r>
              <a:rPr lang="en-GB" dirty="0"/>
              <a:t> </a:t>
            </a:r>
            <a:r>
              <a:rPr lang="en-GB" dirty="0" err="1"/>
              <a:t>conţine</a:t>
            </a:r>
            <a:r>
              <a:rPr lang="en-GB" dirty="0"/>
              <a:t> </a:t>
            </a:r>
            <a:r>
              <a:rPr lang="en-GB" dirty="0" err="1"/>
              <a:t>cuvinte</a:t>
            </a:r>
            <a:r>
              <a:rPr lang="en-GB" dirty="0"/>
              <a:t> </a:t>
            </a:r>
            <a:r>
              <a:rPr lang="en-GB" dirty="0" err="1"/>
              <a:t>sau</a:t>
            </a:r>
            <a:r>
              <a:rPr lang="en-GB" dirty="0"/>
              <a:t> </a:t>
            </a:r>
            <a:r>
              <a:rPr lang="en-GB" dirty="0" err="1"/>
              <a:t>expresii</a:t>
            </a:r>
            <a:r>
              <a:rPr lang="en-GB" dirty="0"/>
              <a:t> </a:t>
            </a:r>
            <a:r>
              <a:rPr lang="en-GB" dirty="0" err="1"/>
              <a:t>ce</a:t>
            </a:r>
            <a:r>
              <a:rPr lang="en-GB" dirty="0"/>
              <a:t> se </a:t>
            </a:r>
            <a:r>
              <a:rPr lang="en-GB" dirty="0" err="1"/>
              <a:t>regăsesc</a:t>
            </a:r>
            <a:r>
              <a:rPr lang="en-GB" dirty="0"/>
              <a:t> </a:t>
            </a:r>
            <a:r>
              <a:rPr lang="en-GB" dirty="0" err="1"/>
              <a:t>în</a:t>
            </a:r>
            <a:r>
              <a:rPr lang="en-GB" dirty="0"/>
              <a:t> </a:t>
            </a:r>
            <a:r>
              <a:rPr lang="en-GB" dirty="0" err="1"/>
              <a:t>denumirea</a:t>
            </a:r>
            <a:r>
              <a:rPr lang="en-GB" dirty="0"/>
              <a:t> </a:t>
            </a:r>
            <a:r>
              <a:rPr lang="en-GB" dirty="0" err="1"/>
              <a:t>unei</a:t>
            </a:r>
            <a:r>
              <a:rPr lang="en-GB" dirty="0"/>
              <a:t> </a:t>
            </a:r>
            <a:r>
              <a:rPr lang="en-GB" dirty="0" err="1"/>
              <a:t>alte</a:t>
            </a:r>
            <a:r>
              <a:rPr lang="en-GB" dirty="0"/>
              <a:t> </a:t>
            </a:r>
            <a:r>
              <a:rPr lang="en-GB" dirty="0" err="1"/>
              <a:t>firme</a:t>
            </a:r>
            <a:r>
              <a:rPr lang="en-GB" dirty="0"/>
              <a:t> de </a:t>
            </a:r>
            <a:r>
              <a:rPr lang="en-GB" dirty="0" err="1"/>
              <a:t>exerciţiu</a:t>
            </a:r>
            <a:r>
              <a:rPr lang="en-GB" dirty="0"/>
              <a:t>, </a:t>
            </a:r>
            <a:r>
              <a:rPr lang="en-GB" dirty="0" err="1"/>
              <a:t>dar</a:t>
            </a:r>
            <a:r>
              <a:rPr lang="en-GB" dirty="0"/>
              <a:t> nu </a:t>
            </a:r>
            <a:r>
              <a:rPr lang="en-GB" dirty="0" err="1"/>
              <a:t>poate</a:t>
            </a:r>
            <a:r>
              <a:rPr lang="en-GB" dirty="0"/>
              <a:t> fi </a:t>
            </a:r>
            <a:r>
              <a:rPr lang="en-GB" dirty="0" err="1"/>
              <a:t>identică</a:t>
            </a:r>
            <a:r>
              <a:rPr lang="en-GB" dirty="0"/>
              <a:t>.</a:t>
            </a:r>
          </a:p>
          <a:p>
            <a:pPr fontAlgn="base"/>
            <a:r>
              <a:rPr lang="en-GB" dirty="0" err="1" smtClean="0"/>
              <a:t>Urmează</a:t>
            </a:r>
            <a:r>
              <a:rPr lang="en-GB" dirty="0" smtClean="0"/>
              <a:t>  </a:t>
            </a:r>
            <a:r>
              <a:rPr lang="en-GB" dirty="0" err="1" smtClean="0"/>
              <a:t>completarea</a:t>
            </a:r>
            <a:r>
              <a:rPr lang="en-GB" dirty="0" smtClean="0"/>
              <a:t> </a:t>
            </a:r>
            <a:r>
              <a:rPr lang="en-GB" dirty="0" err="1" smtClean="0"/>
              <a:t>documentului</a:t>
            </a:r>
            <a:r>
              <a:rPr lang="en-GB" dirty="0" smtClean="0"/>
              <a:t> </a:t>
            </a:r>
            <a:r>
              <a:rPr lang="en-GB" b="1" dirty="0" err="1" smtClean="0"/>
              <a:t>Cerere</a:t>
            </a:r>
            <a:r>
              <a:rPr lang="en-GB" b="1" dirty="0" smtClean="0"/>
              <a:t> de </a:t>
            </a:r>
            <a:r>
              <a:rPr lang="en-GB" b="1" dirty="0" err="1" smtClean="0"/>
              <a:t>rezervare</a:t>
            </a:r>
            <a:r>
              <a:rPr lang="en-GB" b="1" dirty="0" smtClean="0"/>
              <a:t> </a:t>
            </a:r>
            <a:r>
              <a:rPr lang="en-GB" b="1" dirty="0" err="1" smtClean="0"/>
              <a:t>denumire</a:t>
            </a:r>
            <a:r>
              <a:rPr lang="ro-RO" b="1" dirty="0" smtClean="0"/>
              <a:t> </a:t>
            </a:r>
            <a:r>
              <a:rPr lang="ro-RO" dirty="0" smtClean="0"/>
              <a:t>(document care se </a:t>
            </a:r>
            <a:r>
              <a:rPr lang="ro-RO" dirty="0" err="1" smtClean="0"/>
              <a:t>descarca</a:t>
            </a:r>
            <a:r>
              <a:rPr lang="ro-RO" dirty="0" smtClean="0"/>
              <a:t> de pe site, secțiunea firme de exercițiu – documente)</a:t>
            </a:r>
            <a:r>
              <a:rPr lang="en-GB" dirty="0" smtClean="0"/>
              <a:t>, </a:t>
            </a:r>
            <a:r>
              <a:rPr lang="en-GB" dirty="0" err="1" smtClean="0"/>
              <a:t>în</a:t>
            </a:r>
            <a:r>
              <a:rPr lang="en-GB" dirty="0" smtClean="0"/>
              <a:t> care se </a:t>
            </a:r>
            <a:r>
              <a:rPr lang="en-GB" dirty="0" err="1" smtClean="0"/>
              <a:t>înscriu</a:t>
            </a:r>
            <a:r>
              <a:rPr lang="en-GB" dirty="0" smtClean="0"/>
              <a:t> 3 </a:t>
            </a:r>
            <a:r>
              <a:rPr lang="en-GB" dirty="0" err="1" smtClean="0"/>
              <a:t>denumiri</a:t>
            </a:r>
            <a:r>
              <a:rPr lang="en-GB" dirty="0" smtClean="0"/>
              <a:t> </a:t>
            </a:r>
            <a:r>
              <a:rPr lang="en-GB" dirty="0" err="1" smtClean="0"/>
              <a:t>în</a:t>
            </a:r>
            <a:r>
              <a:rPr lang="en-GB" dirty="0" smtClean="0"/>
              <a:t> </a:t>
            </a:r>
            <a:r>
              <a:rPr lang="en-GB" dirty="0" err="1" smtClean="0"/>
              <a:t>ordinea</a:t>
            </a:r>
            <a:r>
              <a:rPr lang="en-GB" dirty="0" smtClean="0"/>
              <a:t> </a:t>
            </a:r>
            <a:r>
              <a:rPr lang="en-GB" dirty="0" err="1" smtClean="0"/>
              <a:t>preferinţelor</a:t>
            </a:r>
            <a:r>
              <a:rPr lang="en-GB" dirty="0" smtClean="0"/>
              <a:t>. </a:t>
            </a:r>
            <a:r>
              <a:rPr lang="en-GB" dirty="0" err="1" smtClean="0"/>
              <a:t>Reprezentanţii</a:t>
            </a:r>
            <a:r>
              <a:rPr lang="en-GB" dirty="0" smtClean="0"/>
              <a:t> </a:t>
            </a:r>
            <a:r>
              <a:rPr lang="en-GB" dirty="0" err="1" smtClean="0"/>
              <a:t>firmei</a:t>
            </a:r>
            <a:r>
              <a:rPr lang="en-GB" dirty="0" smtClean="0"/>
              <a:t> de </a:t>
            </a:r>
            <a:r>
              <a:rPr lang="en-GB" dirty="0" err="1" smtClean="0"/>
              <a:t>exerciţiu</a:t>
            </a:r>
            <a:r>
              <a:rPr lang="en-GB" dirty="0" smtClean="0"/>
              <a:t> </a:t>
            </a:r>
            <a:r>
              <a:rPr lang="en-GB" dirty="0" err="1" smtClean="0"/>
              <a:t>ce</a:t>
            </a:r>
            <a:r>
              <a:rPr lang="en-GB" dirty="0" smtClean="0"/>
              <a:t> </a:t>
            </a:r>
            <a:r>
              <a:rPr lang="en-GB" dirty="0" err="1" smtClean="0"/>
              <a:t>urmează</a:t>
            </a:r>
            <a:r>
              <a:rPr lang="en-GB" dirty="0" smtClean="0"/>
              <a:t> a fi </a:t>
            </a:r>
            <a:r>
              <a:rPr lang="en-GB" dirty="0" err="1" smtClean="0"/>
              <a:t>înfiinţată</a:t>
            </a:r>
            <a:r>
              <a:rPr lang="en-GB" dirty="0" smtClean="0"/>
              <a:t> </a:t>
            </a:r>
            <a:r>
              <a:rPr lang="en-GB" dirty="0" err="1" smtClean="0"/>
              <a:t>vor</a:t>
            </a:r>
            <a:r>
              <a:rPr lang="en-GB" dirty="0" smtClean="0"/>
              <a:t> </a:t>
            </a:r>
            <a:r>
              <a:rPr lang="en-GB" dirty="0" err="1" smtClean="0"/>
              <a:t>trimite</a:t>
            </a:r>
            <a:r>
              <a:rPr lang="en-GB" dirty="0" smtClean="0"/>
              <a:t> </a:t>
            </a:r>
            <a:r>
              <a:rPr lang="en-GB" dirty="0" err="1" smtClean="0"/>
              <a:t>documentul</a:t>
            </a:r>
            <a:r>
              <a:rPr lang="en-GB" dirty="0" smtClean="0"/>
              <a:t> </a:t>
            </a:r>
            <a:r>
              <a:rPr lang="en-GB" dirty="0" err="1" smtClean="0"/>
              <a:t>completat</a:t>
            </a:r>
            <a:r>
              <a:rPr lang="en-GB" dirty="0" smtClean="0"/>
              <a:t>, </a:t>
            </a:r>
            <a:r>
              <a:rPr lang="en-GB" dirty="0" err="1" smtClean="0"/>
              <a:t>prin</a:t>
            </a:r>
            <a:r>
              <a:rPr lang="en-GB" dirty="0" smtClean="0"/>
              <a:t> email, la</a:t>
            </a:r>
            <a:r>
              <a:rPr lang="ro-RO" dirty="0" smtClean="0"/>
              <a:t> adresa </a:t>
            </a:r>
            <a:r>
              <a:rPr lang="ro-RO" dirty="0" smtClean="0">
                <a:solidFill>
                  <a:schemeClr val="accent5"/>
                </a:solidFill>
              </a:rPr>
              <a:t>rezervare.denumire@roct.ro</a:t>
            </a:r>
            <a:endParaRPr lang="en-GB" dirty="0">
              <a:solidFill>
                <a:schemeClr val="accent5"/>
              </a:solidFill>
            </a:endParaRPr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2060"/>
                </a:solidFill>
              </a:rPr>
              <a:t>1. Rezervarea denumirii firmei de exerciţiu</a:t>
            </a:r>
            <a:endParaRPr lang="en-GB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99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Utilizarea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platformei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roct.ro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necesită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crearea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unui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cont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noua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exerciţiu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cont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fi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folosit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ulterior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înregistrarea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tranzacţiilor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comunicarea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cu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celelalte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descărcarea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documentelor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necesare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colaborarea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cu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celelalte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şi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alte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activităţi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specifice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n-GB" dirty="0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09600" y="681228"/>
            <a:ext cx="10972800" cy="1252728"/>
          </a:xfrm>
        </p:spPr>
        <p:txBody>
          <a:bodyPr>
            <a:normAutofit fontScale="90000"/>
          </a:bodyPr>
          <a:lstStyle/>
          <a:p>
            <a:pPr fontAlgn="base"/>
            <a:r>
              <a:rPr lang="pt-BR" b="1" i="0" dirty="0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2. Înregistrarea firmei de exerciţiu pe platforma roct.ro</a:t>
            </a:r>
            <a:r>
              <a:rPr lang="pt-BR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pt-BR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51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GB" dirty="0" err="1"/>
              <a:t>Reprezentanţii</a:t>
            </a:r>
            <a:r>
              <a:rPr lang="en-GB" dirty="0"/>
              <a:t> </a:t>
            </a:r>
            <a:r>
              <a:rPr lang="en-GB" dirty="0" err="1"/>
              <a:t>firmei</a:t>
            </a:r>
            <a:r>
              <a:rPr lang="en-GB" dirty="0"/>
              <a:t> de </a:t>
            </a:r>
            <a:r>
              <a:rPr lang="en-GB" dirty="0" err="1"/>
              <a:t>exerciţiu</a:t>
            </a:r>
            <a:r>
              <a:rPr lang="en-GB" dirty="0"/>
              <a:t> </a:t>
            </a:r>
            <a:r>
              <a:rPr lang="en-GB" dirty="0" err="1"/>
              <a:t>accesează</a:t>
            </a:r>
            <a:r>
              <a:rPr lang="en-GB" dirty="0"/>
              <a:t> </a:t>
            </a:r>
            <a:r>
              <a:rPr lang="en-GB" dirty="0" err="1"/>
              <a:t>în</a:t>
            </a:r>
            <a:r>
              <a:rPr lang="en-GB" dirty="0"/>
              <a:t> browser </a:t>
            </a:r>
            <a:r>
              <a:rPr lang="en-GB" dirty="0" err="1"/>
              <a:t>adresa</a:t>
            </a:r>
            <a:r>
              <a:rPr lang="en-GB" dirty="0"/>
              <a:t> </a:t>
            </a:r>
            <a:r>
              <a:rPr lang="en-GB" dirty="0">
                <a:solidFill>
                  <a:schemeClr val="accent5"/>
                </a:solidFill>
              </a:rPr>
              <a:t>www.roct.ro</a:t>
            </a:r>
          </a:p>
          <a:p>
            <a:pPr fontAlgn="base"/>
            <a:r>
              <a:rPr lang="en-GB" dirty="0" err="1"/>
              <a:t>În</a:t>
            </a:r>
            <a:r>
              <a:rPr lang="en-GB" dirty="0"/>
              <a:t> </a:t>
            </a:r>
            <a:r>
              <a:rPr lang="en-GB" dirty="0" err="1"/>
              <a:t>partea</a:t>
            </a:r>
            <a:r>
              <a:rPr lang="en-GB" dirty="0"/>
              <a:t> </a:t>
            </a:r>
            <a:r>
              <a:rPr lang="en-GB" dirty="0" err="1"/>
              <a:t>superioară</a:t>
            </a:r>
            <a:r>
              <a:rPr lang="en-GB" dirty="0"/>
              <a:t> a </a:t>
            </a:r>
            <a:r>
              <a:rPr lang="en-GB" dirty="0" err="1"/>
              <a:t>paginii</a:t>
            </a:r>
            <a:r>
              <a:rPr lang="en-GB" dirty="0"/>
              <a:t> se </a:t>
            </a:r>
            <a:r>
              <a:rPr lang="en-GB" dirty="0" err="1"/>
              <a:t>apasă</a:t>
            </a:r>
            <a:r>
              <a:rPr lang="en-GB" dirty="0"/>
              <a:t> link-</a:t>
            </a:r>
            <a:r>
              <a:rPr lang="en-GB" dirty="0" err="1"/>
              <a:t>ul</a:t>
            </a:r>
            <a:r>
              <a:rPr lang="en-GB" dirty="0"/>
              <a:t> </a:t>
            </a:r>
            <a:r>
              <a:rPr lang="en-GB" b="1" dirty="0"/>
              <a:t>“</a:t>
            </a:r>
            <a:r>
              <a:rPr lang="en-GB" b="1" dirty="0" err="1"/>
              <a:t>Cont</a:t>
            </a:r>
            <a:r>
              <a:rPr lang="en-GB" b="1" dirty="0"/>
              <a:t> </a:t>
            </a:r>
            <a:r>
              <a:rPr lang="en-GB" b="1" dirty="0" err="1"/>
              <a:t>nou</a:t>
            </a:r>
            <a:r>
              <a:rPr lang="en-GB" b="1" dirty="0"/>
              <a:t>”</a:t>
            </a:r>
            <a:r>
              <a:rPr lang="en-GB" dirty="0"/>
              <a:t>.</a:t>
            </a:r>
          </a:p>
          <a:p>
            <a:pPr fontAlgn="base"/>
            <a:r>
              <a:rPr lang="en-GB" dirty="0" err="1"/>
              <a:t>În</a:t>
            </a:r>
            <a:r>
              <a:rPr lang="en-GB" dirty="0"/>
              <a:t> </a:t>
            </a:r>
            <a:r>
              <a:rPr lang="en-GB" dirty="0" err="1"/>
              <a:t>noua</a:t>
            </a:r>
            <a:r>
              <a:rPr lang="en-GB" dirty="0"/>
              <a:t> </a:t>
            </a:r>
            <a:r>
              <a:rPr lang="en-GB" dirty="0" err="1"/>
              <a:t>pagină</a:t>
            </a:r>
            <a:r>
              <a:rPr lang="en-GB" dirty="0"/>
              <a:t> </a:t>
            </a:r>
            <a:r>
              <a:rPr lang="en-GB" dirty="0" err="1"/>
              <a:t>afişată</a:t>
            </a:r>
            <a:r>
              <a:rPr lang="en-GB" dirty="0"/>
              <a:t> se </a:t>
            </a:r>
            <a:r>
              <a:rPr lang="en-GB" dirty="0" err="1"/>
              <a:t>bifează</a:t>
            </a:r>
            <a:r>
              <a:rPr lang="en-GB" dirty="0"/>
              <a:t> </a:t>
            </a:r>
            <a:r>
              <a:rPr lang="en-GB" dirty="0" err="1"/>
              <a:t>opţiunea</a:t>
            </a:r>
            <a:r>
              <a:rPr lang="en-GB" dirty="0"/>
              <a:t> </a:t>
            </a:r>
            <a:r>
              <a:rPr lang="en-GB" b="1" dirty="0"/>
              <a:t>“</a:t>
            </a:r>
            <a:r>
              <a:rPr lang="en-GB" b="1" dirty="0" err="1"/>
              <a:t>Firmă</a:t>
            </a:r>
            <a:r>
              <a:rPr lang="en-GB" b="1" dirty="0"/>
              <a:t> de </a:t>
            </a:r>
            <a:r>
              <a:rPr lang="en-GB" b="1" dirty="0" err="1"/>
              <a:t>exerciţiu</a:t>
            </a:r>
            <a:r>
              <a:rPr lang="en-GB" b="1" dirty="0"/>
              <a:t>”</a:t>
            </a:r>
            <a:r>
              <a:rPr lang="en-GB" dirty="0"/>
              <a:t>. Este </a:t>
            </a:r>
            <a:r>
              <a:rPr lang="en-GB" dirty="0" err="1"/>
              <a:t>afişat</a:t>
            </a:r>
            <a:r>
              <a:rPr lang="en-GB" dirty="0"/>
              <a:t> </a:t>
            </a:r>
            <a:r>
              <a:rPr lang="en-GB" dirty="0" err="1"/>
              <a:t>formularul</a:t>
            </a:r>
            <a:r>
              <a:rPr lang="en-GB" dirty="0"/>
              <a:t> de </a:t>
            </a:r>
            <a:r>
              <a:rPr lang="en-GB" dirty="0" err="1"/>
              <a:t>înregistrare</a:t>
            </a:r>
            <a:endParaRPr lang="en-GB" dirty="0"/>
          </a:p>
          <a:p>
            <a:pPr fontAlgn="base"/>
            <a:r>
              <a:rPr lang="en-GB" dirty="0" err="1"/>
              <a:t>În</a:t>
            </a:r>
            <a:r>
              <a:rPr lang="en-GB" dirty="0"/>
              <a:t> </a:t>
            </a:r>
            <a:r>
              <a:rPr lang="en-GB" dirty="0" err="1"/>
              <a:t>pagina</a:t>
            </a:r>
            <a:r>
              <a:rPr lang="en-GB" dirty="0"/>
              <a:t> </a:t>
            </a:r>
            <a:r>
              <a:rPr lang="en-GB" dirty="0" err="1"/>
              <a:t>formularului</a:t>
            </a:r>
            <a:r>
              <a:rPr lang="en-GB" dirty="0"/>
              <a:t> de </a:t>
            </a:r>
            <a:r>
              <a:rPr lang="en-GB" dirty="0" err="1"/>
              <a:t>înregistrare</a:t>
            </a:r>
            <a:r>
              <a:rPr lang="en-GB" dirty="0"/>
              <a:t> se </a:t>
            </a:r>
            <a:r>
              <a:rPr lang="en-GB" dirty="0" err="1"/>
              <a:t>completează</a:t>
            </a:r>
            <a:r>
              <a:rPr lang="en-GB" dirty="0"/>
              <a:t> </a:t>
            </a:r>
            <a:r>
              <a:rPr lang="en-GB" dirty="0" err="1"/>
              <a:t>câmpurile</a:t>
            </a:r>
            <a:r>
              <a:rPr lang="en-GB" dirty="0"/>
              <a:t> </a:t>
            </a:r>
            <a:r>
              <a:rPr lang="en-GB" dirty="0" err="1"/>
              <a:t>astfel</a:t>
            </a:r>
            <a:r>
              <a:rPr lang="en-GB" dirty="0"/>
              <a:t>:</a:t>
            </a:r>
          </a:p>
          <a:p>
            <a:endParaRPr lang="en-GB" dirty="0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Paşii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înregistrarea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firmei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roct.ro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sunt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următorii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889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Denumirea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denumirea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unică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a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firmei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precedată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FE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exerciţiu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sau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IS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întreprinderi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simulate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şi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urmată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abrevierea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formei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organizare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(SRL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sau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SA)</a:t>
            </a:r>
          </a:p>
          <a:p>
            <a:pPr fontAlgn="base"/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Email: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email-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oficial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al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firmei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exerciţiu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reprezintă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şi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numele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utilizator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autentificare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site)</a:t>
            </a: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Parola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parola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autentificare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site</a:t>
            </a: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Repetă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parola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confirmarea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parolei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CAEN: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codul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şi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denumirea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obiectului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obiectelor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activitate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Judeţ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judeţul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care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localizată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unitatea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învăţământ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Oraş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oraşul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care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localizată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unitatea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învăţământ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Scoală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unitatea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învăţământ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Adresa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unităţii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învăţământ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completează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automat.</a:t>
            </a: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Telefon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telefonul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unităţii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învăţământ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612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Fax: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faxul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unităţii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învăţământ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Website: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site-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firmei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exerciţiu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Capital social: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capitalul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social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pornire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Părţi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sociale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/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acţiuni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numărul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părţi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sociale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/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acţiuni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Profesor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coordonator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profesorul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coordonator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al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firmei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exerciţiu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Email: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email-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profesorului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coordonator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Telefon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telefonul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profesorului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coordonator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Asociat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administrator: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administratorul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firmei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Asociat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asociatul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/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asociaţii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firmei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212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După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completarea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datelor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formular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utilizatorul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apasă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butonul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“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Adaugă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”.</a:t>
            </a:r>
          </a:p>
          <a:p>
            <a:pPr algn="just" fontAlgn="base"/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acest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moment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datele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din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formularul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înregistrare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sunt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transmise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către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centrala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ROCT, firma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fiind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înregistrată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sistem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cu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starea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Inactivă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”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857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noua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exerciţiu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devină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activă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atât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platforma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roct.ro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cât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şi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programul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Firma de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exerciţiu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necesară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completarea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documentelor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jos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verificarea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acestora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împreună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cu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profesorul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coordonator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şi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transmiterea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lor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scanate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și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prin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email, la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adresa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firma.de.exercitiu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1" i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arond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roct.ro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Formularele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pot fi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descărcate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din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secţiunile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u="sng" dirty="0" err="1" smtClean="0">
                <a:solidFill>
                  <a:srgbClr val="444444"/>
                </a:solidFill>
                <a:effectLst/>
                <a:latin typeface="Arial" panose="020B0604020202020204" pitchFamily="34" charset="0"/>
                <a:hlinkClick r:id="rId2" tooltip="Documente"/>
              </a:rPr>
              <a:t>Firme</a:t>
            </a:r>
            <a:r>
              <a:rPr lang="en-GB" b="0" i="0" u="sng" dirty="0" smtClean="0">
                <a:solidFill>
                  <a:srgbClr val="444444"/>
                </a:solidFill>
                <a:effectLst/>
                <a:latin typeface="Arial" panose="020B0604020202020204" pitchFamily="34" charset="0"/>
                <a:hlinkClick r:id="rId2" tooltip="Documente"/>
              </a:rPr>
              <a:t> de </a:t>
            </a:r>
            <a:r>
              <a:rPr lang="en-GB" b="0" i="0" u="sng" dirty="0" err="1" smtClean="0">
                <a:solidFill>
                  <a:srgbClr val="444444"/>
                </a:solidFill>
                <a:effectLst/>
                <a:latin typeface="Arial" panose="020B0604020202020204" pitchFamily="34" charset="0"/>
                <a:hlinkClick r:id="rId2" tooltip="Documente"/>
              </a:rPr>
              <a:t>exerciţiu</a:t>
            </a:r>
            <a:r>
              <a:rPr lang="en-GB" b="0" i="0" u="sng" dirty="0" smtClean="0">
                <a:solidFill>
                  <a:srgbClr val="444444"/>
                </a:solidFill>
                <a:effectLst/>
                <a:latin typeface="Arial" panose="020B0604020202020204" pitchFamily="34" charset="0"/>
                <a:hlinkClick r:id="rId2" tooltip="Documente"/>
              </a:rPr>
              <a:t> – </a:t>
            </a:r>
            <a:r>
              <a:rPr lang="en-GB" b="0" i="0" u="sng" dirty="0" err="1" smtClean="0">
                <a:solidFill>
                  <a:srgbClr val="444444"/>
                </a:solidFill>
                <a:effectLst/>
                <a:latin typeface="Arial" panose="020B0604020202020204" pitchFamily="34" charset="0"/>
                <a:hlinkClick r:id="rId2" tooltip="Documente"/>
              </a:rPr>
              <a:t>Documente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şi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respectiv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u="sng" dirty="0" err="1" smtClean="0">
                <a:solidFill>
                  <a:srgbClr val="444444"/>
                </a:solidFill>
                <a:effectLst/>
                <a:latin typeface="Arial" panose="020B0604020202020204" pitchFamily="34" charset="0"/>
                <a:hlinkClick r:id="rId3" tooltip="Documente"/>
              </a:rPr>
              <a:t>Întreprinderi</a:t>
            </a:r>
            <a:r>
              <a:rPr lang="en-GB" b="0" i="0" u="sng" dirty="0" smtClean="0">
                <a:solidFill>
                  <a:srgbClr val="444444"/>
                </a:solidFill>
                <a:effectLst/>
                <a:latin typeface="Arial" panose="020B0604020202020204" pitchFamily="34" charset="0"/>
                <a:hlinkClick r:id="rId3" tooltip="Documente"/>
              </a:rPr>
              <a:t> simulate – </a:t>
            </a:r>
            <a:r>
              <a:rPr lang="en-GB" b="0" i="0" u="sng" dirty="0" err="1" smtClean="0">
                <a:solidFill>
                  <a:srgbClr val="444444"/>
                </a:solidFill>
                <a:effectLst/>
                <a:latin typeface="Arial" panose="020B0604020202020204" pitchFamily="34" charset="0"/>
                <a:hlinkClick r:id="rId3" tooltip="Documente"/>
              </a:rPr>
              <a:t>Documente</a:t>
            </a:r>
            <a:r>
              <a:rPr lang="en-GB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n-GB" dirty="0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8200" y="651165"/>
            <a:ext cx="10515600" cy="1420524"/>
          </a:xfrm>
        </p:spPr>
        <p:txBody>
          <a:bodyPr>
            <a:normAutofit fontScale="90000"/>
          </a:bodyPr>
          <a:lstStyle/>
          <a:p>
            <a:pPr fontAlgn="base"/>
            <a:r>
              <a:rPr lang="en-GB" b="1" i="0" dirty="0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3. </a:t>
            </a:r>
            <a:r>
              <a:rPr lang="en-GB" b="1" i="0" dirty="0" err="1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Completarea</a:t>
            </a:r>
            <a:r>
              <a:rPr lang="en-GB" b="1" i="0" dirty="0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documentelor</a:t>
            </a:r>
            <a:r>
              <a:rPr lang="en-GB" b="1" i="0" dirty="0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necesare</a:t>
            </a:r>
            <a:r>
              <a:rPr lang="en-GB" b="1" i="0" dirty="0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lang="en-GB" b="1" i="0" dirty="0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validarea</a:t>
            </a:r>
            <a:r>
              <a:rPr lang="en-GB" b="1" i="0" dirty="0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firmei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344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Cerere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rezervare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denumire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Formular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înregistrare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baza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date FE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Act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constitutiv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FE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Cerere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eliberare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cazierului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fiscal FE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Cerere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autorizare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funcţionării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FE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Contract de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închiriere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FE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Declaraţie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privind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autorizarea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funcţionării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FE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Declaraţie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FE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Formular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deschidere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cont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FE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Specimen de </a:t>
            </a:r>
            <a:r>
              <a:rPr lang="en-GB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semnaturi</a:t>
            </a:r>
            <a:r>
              <a:rPr lang="en-GB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FE</a:t>
            </a:r>
            <a:endParaRPr lang="en-GB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119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445</TotalTime>
  <Words>293</Words>
  <Application>Microsoft Office PowerPoint</Application>
  <PresentationFormat>Custom</PresentationFormat>
  <Paragraphs>66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Waveform</vt:lpstr>
      <vt:lpstr>PRIMII PASI ÎN ÎNFIINTAREA UNEI FIRME DE EXERCIȚIU ( FE )</vt:lpstr>
      <vt:lpstr>1. Rezervarea denumirii firmei de exerciţiu</vt:lpstr>
      <vt:lpstr>2. Înregistrarea firmei de exerciţiu pe platforma roct.ro </vt:lpstr>
      <vt:lpstr>Paşii pentru înregistrarea firmei pe roct.ro sunt următorii:</vt:lpstr>
      <vt:lpstr>PowerPoint Presentation</vt:lpstr>
      <vt:lpstr>PowerPoint Presentation</vt:lpstr>
      <vt:lpstr>PowerPoint Presentation</vt:lpstr>
      <vt:lpstr>3. Completarea documentelor necesare pentru validarea firmei </vt:lpstr>
      <vt:lpstr>PowerPoint Presentation</vt:lpstr>
      <vt:lpstr>4. Validarea si activarea firmei în rețea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PRIMII PASI ÎN ÎNFIINȚAREA UNEI FIRME DE EXERCIȚIU  ( FE )</dc:title>
  <dc:creator>Badescu Ramona</dc:creator>
  <cp:lastModifiedBy>andusa</cp:lastModifiedBy>
  <cp:revision>11</cp:revision>
  <cp:lastPrinted>2015-04-06T08:21:55Z</cp:lastPrinted>
  <dcterms:created xsi:type="dcterms:W3CDTF">2015-03-20T08:14:24Z</dcterms:created>
  <dcterms:modified xsi:type="dcterms:W3CDTF">2021-05-31T09:48:13Z</dcterms:modified>
</cp:coreProperties>
</file>