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58" r:id="rId4"/>
    <p:sldId id="259" r:id="rId5"/>
    <p:sldId id="260" r:id="rId6"/>
    <p:sldId id="266" r:id="rId7"/>
    <p:sldId id="262" r:id="rId8"/>
    <p:sldId id="263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572" y="-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vi-VN" smtClean="0"/>
              <a:t>proiect: EPIC- Elevi Practicanți Investesc în Carieră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9D71C1-A4D7-458C-AFCA-3A3294E9D4CE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https://proiectepic.ro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E90909-1DDF-496F-A7CD-732C85539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690741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vi-VN" smtClean="0"/>
              <a:t>proiect: EPIC- Elevi Practicanți Investesc în Carieră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5B5C2E-EFC7-45D9-9B17-12AF757A6242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https://proiectepic.ro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130C78-16C8-4547-81C2-52527EB096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057558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https://proiectepic.ro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vi-VN" smtClean="0"/>
              <a:t>proiect: EPIC- Elevi Practicanți Investesc în Carieră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2130C78-16C8-4547-81C2-52527EB0961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8444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https://proiectepic.ro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vi-VN" smtClean="0"/>
              <a:t>proiect: EPIC- Elevi Practicanți Investesc în Carieră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2130C78-16C8-4547-81C2-52527EB0961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020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67949-D2C4-4CA1-9EFD-CEDFDD8A2CAE}" type="datetime13">
              <a:rPr lang="en-US" smtClean="0"/>
              <a:t>1:00:05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https://proiectepic.ro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6ECE7-C506-4352-918A-60B7174B5556}" type="datetime13">
              <a:rPr lang="en-US" smtClean="0"/>
              <a:t>1:00:05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https://proiectepic.ro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2A771-5180-40E6-A932-4CDA99714E44}" type="datetime13">
              <a:rPr lang="en-US" smtClean="0"/>
              <a:t>1:00:05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https://proiectepic.ro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AC8BD-243A-45C0-BA52-C09A632209F3}" type="datetime13">
              <a:rPr lang="en-US" smtClean="0"/>
              <a:t>1:00:05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https://proiectepic.ro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92131-44B4-490A-B441-F2DD48EBB398}" type="datetime13">
              <a:rPr lang="en-US" smtClean="0"/>
              <a:t>1:00:05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https://proiectepic.ro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15B5E-1AFA-418F-A914-A7C16E482A70}" type="datetime13">
              <a:rPr lang="en-US" smtClean="0"/>
              <a:t>1:00:05 PM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https://proiectepic.ro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4F962-73A6-404B-B4CC-FBD4315AAD98}" type="datetime13">
              <a:rPr lang="en-US" smtClean="0"/>
              <a:t>1:00:05 PM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https://proiectepic.ro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EEE76-BD66-4FE8-B4B9-917591D37380}" type="datetime13">
              <a:rPr lang="en-US" smtClean="0"/>
              <a:t>1:00:05 PM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https://proiectepic.ro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65A3E-7C04-40FF-81E1-170B622182A9}" type="datetime13">
              <a:rPr lang="en-US" smtClean="0"/>
              <a:t>1:00:05 PM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https://proiectepic.ro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13FF2-FA73-49BD-9E72-7717199FFFE0}" type="datetime13">
              <a:rPr lang="en-US" smtClean="0"/>
              <a:t>1:00:05 PM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https://proiectepic.ro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2ACD4-E1A7-424B-981D-D82AAB9D9CAC}" type="datetime13">
              <a:rPr lang="en-US" smtClean="0"/>
              <a:t>1:00:05 PM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https://proiectepic.ro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9FC19354-038C-48E1-ADB1-01628215F586}" type="datetime13">
              <a:rPr lang="en-US" smtClean="0"/>
              <a:t>1:00:05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smtClean="0"/>
              <a:t>https://proiectepic.ro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proiectepic.ro/" TargetMode="Externa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143000"/>
            <a:ext cx="7680959" cy="914400"/>
          </a:xfrm>
        </p:spPr>
        <p:txBody>
          <a:bodyPr>
            <a:noAutofit/>
          </a:bodyPr>
          <a:lstStyle/>
          <a:p>
            <a:pPr algn="ctr"/>
            <a:r>
              <a:rPr lang="en-US" sz="1600" b="1" dirty="0">
                <a:latin typeface="Arial Narrow" pitchFamily="34" charset="0"/>
              </a:rPr>
              <a:t/>
            </a:r>
            <a:br>
              <a:rPr lang="en-US" sz="1600" b="1" dirty="0">
                <a:latin typeface="Arial Narrow" pitchFamily="34" charset="0"/>
              </a:rPr>
            </a:br>
            <a:r>
              <a:rPr lang="en-US" sz="1800" b="1" i="1" dirty="0" err="1">
                <a:solidFill>
                  <a:schemeClr val="bg1"/>
                </a:solidFill>
                <a:latin typeface="Arial Narrow" pitchFamily="34" charset="0"/>
              </a:rPr>
              <a:t>Proiect</a:t>
            </a:r>
            <a:r>
              <a:rPr lang="en-US" sz="1800" b="1" i="1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1800" b="1" i="1" dirty="0" err="1">
                <a:solidFill>
                  <a:schemeClr val="bg1"/>
                </a:solidFill>
                <a:latin typeface="Arial Narrow" pitchFamily="34" charset="0"/>
              </a:rPr>
              <a:t>cofinanțat</a:t>
            </a:r>
            <a:r>
              <a:rPr lang="en-US" sz="1800" b="1" i="1" dirty="0">
                <a:solidFill>
                  <a:schemeClr val="bg1"/>
                </a:solidFill>
                <a:latin typeface="Arial Narrow" pitchFamily="34" charset="0"/>
              </a:rPr>
              <a:t> din </a:t>
            </a:r>
            <a:r>
              <a:rPr lang="en-US" sz="1800" b="1" i="1" dirty="0" err="1">
                <a:solidFill>
                  <a:schemeClr val="bg1"/>
                </a:solidFill>
                <a:latin typeface="Arial Narrow" pitchFamily="34" charset="0"/>
              </a:rPr>
              <a:t>Fondul</a:t>
            </a:r>
            <a:r>
              <a:rPr lang="en-US" sz="1800" b="1" i="1" dirty="0">
                <a:solidFill>
                  <a:schemeClr val="bg1"/>
                </a:solidFill>
                <a:latin typeface="Arial Narrow" pitchFamily="34" charset="0"/>
              </a:rPr>
              <a:t> Social European </a:t>
            </a:r>
            <a:r>
              <a:rPr lang="en-US" sz="1800" b="1" i="1" dirty="0" smtClean="0">
                <a:solidFill>
                  <a:schemeClr val="bg1"/>
                </a:solidFill>
                <a:latin typeface="Arial Narrow" pitchFamily="34" charset="0"/>
              </a:rPr>
              <a:t/>
            </a:r>
            <a:br>
              <a:rPr lang="en-US" sz="1800" b="1" i="1" dirty="0" smtClean="0">
                <a:solidFill>
                  <a:schemeClr val="bg1"/>
                </a:solidFill>
                <a:latin typeface="Arial Narrow" pitchFamily="34" charset="0"/>
              </a:rPr>
            </a:br>
            <a:r>
              <a:rPr lang="en-US" sz="1800" b="1" i="1" dirty="0" err="1" smtClean="0">
                <a:solidFill>
                  <a:schemeClr val="bg1"/>
                </a:solidFill>
                <a:latin typeface="Arial Narrow" pitchFamily="34" charset="0"/>
              </a:rPr>
              <a:t>prin</a:t>
            </a:r>
            <a:r>
              <a:rPr lang="en-US" sz="1800" b="1" i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1800" b="1" i="1" dirty="0" err="1">
                <a:solidFill>
                  <a:schemeClr val="bg1"/>
                </a:solidFill>
                <a:latin typeface="Arial Narrow" pitchFamily="34" charset="0"/>
              </a:rPr>
              <a:t>Programul</a:t>
            </a:r>
            <a:r>
              <a:rPr lang="en-US" sz="1800" b="1" i="1" dirty="0">
                <a:solidFill>
                  <a:schemeClr val="bg1"/>
                </a:solidFill>
                <a:latin typeface="Arial Narrow" pitchFamily="34" charset="0"/>
              </a:rPr>
              <a:t> Operational Capital </a:t>
            </a:r>
            <a:r>
              <a:rPr lang="en-US" sz="1800" b="1" i="1" dirty="0" err="1">
                <a:solidFill>
                  <a:schemeClr val="bg1"/>
                </a:solidFill>
                <a:latin typeface="Arial Narrow" pitchFamily="34" charset="0"/>
              </a:rPr>
              <a:t>Uman</a:t>
            </a:r>
            <a:r>
              <a:rPr lang="en-US" sz="1800" b="1" i="1" dirty="0">
                <a:solidFill>
                  <a:schemeClr val="bg1"/>
                </a:solidFill>
                <a:latin typeface="Arial Narrow" pitchFamily="34" charset="0"/>
              </a:rPr>
              <a:t> 2014- 2020</a:t>
            </a:r>
            <a:endParaRPr lang="en-US" sz="18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3048000"/>
            <a:ext cx="7543800" cy="1752600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smtClean="0">
                <a:latin typeface="Arial Narrow" pitchFamily="34" charset="0"/>
              </a:rPr>
              <a:t>NEWSLETTER 2</a:t>
            </a:r>
          </a:p>
          <a:p>
            <a:pPr algn="ctr"/>
            <a:endParaRPr lang="fr-FR" sz="800" b="1" dirty="0" smtClean="0">
              <a:latin typeface="Arial Narrow" pitchFamily="34" charset="0"/>
            </a:endParaRPr>
          </a:p>
          <a:p>
            <a:pPr algn="ctr"/>
            <a:r>
              <a:rPr lang="fr-FR" sz="2800" b="1" dirty="0" err="1" smtClean="0">
                <a:latin typeface="Arial Narrow" pitchFamily="34" charset="0"/>
              </a:rPr>
              <a:t>Proiect</a:t>
            </a:r>
            <a:r>
              <a:rPr lang="fr-FR" sz="2800" b="1" dirty="0" smtClean="0">
                <a:latin typeface="Arial Narrow" pitchFamily="34" charset="0"/>
              </a:rPr>
              <a:t>  </a:t>
            </a:r>
          </a:p>
          <a:p>
            <a:pPr algn="ctr"/>
            <a:r>
              <a:rPr lang="fr-FR" sz="2800" b="1" dirty="0" smtClean="0">
                <a:latin typeface="Arial Narrow" pitchFamily="34" charset="0"/>
              </a:rPr>
              <a:t>« EPIC- </a:t>
            </a:r>
            <a:r>
              <a:rPr lang="fr-FR" sz="2800" b="1" dirty="0" err="1">
                <a:latin typeface="Arial Narrow" pitchFamily="34" charset="0"/>
              </a:rPr>
              <a:t>Elevi</a:t>
            </a:r>
            <a:r>
              <a:rPr lang="fr-FR" sz="2800" b="1" dirty="0">
                <a:latin typeface="Arial Narrow" pitchFamily="34" charset="0"/>
              </a:rPr>
              <a:t> </a:t>
            </a:r>
            <a:r>
              <a:rPr lang="fr-FR" sz="2800" b="1" dirty="0" err="1">
                <a:latin typeface="Arial Narrow" pitchFamily="34" charset="0"/>
              </a:rPr>
              <a:t>Practicanți</a:t>
            </a:r>
            <a:r>
              <a:rPr lang="fr-FR" sz="2800" b="1" dirty="0">
                <a:latin typeface="Arial Narrow" pitchFamily="34" charset="0"/>
              </a:rPr>
              <a:t> </a:t>
            </a:r>
            <a:r>
              <a:rPr lang="fr-FR" sz="2800" b="1" dirty="0" err="1">
                <a:latin typeface="Arial Narrow" pitchFamily="34" charset="0"/>
              </a:rPr>
              <a:t>Investesc</a:t>
            </a:r>
            <a:r>
              <a:rPr lang="fr-FR" sz="2800" b="1" dirty="0">
                <a:latin typeface="Arial Narrow" pitchFamily="34" charset="0"/>
              </a:rPr>
              <a:t> </a:t>
            </a:r>
            <a:r>
              <a:rPr lang="fr-FR" sz="2800" b="1" dirty="0" err="1">
                <a:latin typeface="Arial Narrow" pitchFamily="34" charset="0"/>
              </a:rPr>
              <a:t>în</a:t>
            </a:r>
            <a:r>
              <a:rPr lang="fr-FR" sz="2800" b="1" dirty="0">
                <a:latin typeface="Arial Narrow" pitchFamily="34" charset="0"/>
              </a:rPr>
              <a:t> </a:t>
            </a:r>
            <a:r>
              <a:rPr lang="fr-FR" sz="2800" b="1" dirty="0" err="1" smtClean="0">
                <a:latin typeface="Arial Narrow" pitchFamily="34" charset="0"/>
              </a:rPr>
              <a:t>Carieră</a:t>
            </a:r>
            <a:r>
              <a:rPr lang="fr-FR" sz="2800" b="1" dirty="0" smtClean="0">
                <a:latin typeface="Arial Narrow" pitchFamily="34" charset="0"/>
              </a:rPr>
              <a:t> »</a:t>
            </a:r>
            <a:r>
              <a:rPr lang="en-US" sz="2800" dirty="0">
                <a:latin typeface="Arial Narrow" pitchFamily="34" charset="0"/>
              </a:rPr>
              <a:t/>
            </a:r>
            <a:br>
              <a:rPr lang="en-US" sz="2800" dirty="0">
                <a:latin typeface="Arial Narrow" pitchFamily="34" charset="0"/>
              </a:rPr>
            </a:br>
            <a:r>
              <a:rPr lang="en-US" sz="2800" b="1" dirty="0" smtClean="0">
                <a:latin typeface="Arial Narrow" pitchFamily="34" charset="0"/>
              </a:rPr>
              <a:t>MYSMIS </a:t>
            </a:r>
            <a:r>
              <a:rPr lang="en-US" sz="2800" b="1" dirty="0" err="1">
                <a:latin typeface="Arial Narrow" pitchFamily="34" charset="0"/>
              </a:rPr>
              <a:t>proiect</a:t>
            </a:r>
            <a:r>
              <a:rPr lang="en-US" sz="2800" b="1" dirty="0">
                <a:latin typeface="Arial Narrow" pitchFamily="34" charset="0"/>
              </a:rPr>
              <a:t>:</a:t>
            </a:r>
            <a:r>
              <a:rPr lang="fr-FR" sz="2800" b="1" dirty="0" smtClean="0">
                <a:latin typeface="Arial Narrow" pitchFamily="34" charset="0"/>
              </a:rPr>
              <a:t>131498</a:t>
            </a:r>
          </a:p>
          <a:p>
            <a:pPr algn="ctr"/>
            <a:endParaRPr lang="fr-FR" sz="1200" b="1" dirty="0" smtClean="0">
              <a:latin typeface="Arial Narrow" pitchFamily="34" charset="0"/>
            </a:endParaRPr>
          </a:p>
          <a:p>
            <a:pPr algn="ctr"/>
            <a:r>
              <a:rPr lang="fr-FR" sz="2800" b="1" dirty="0" smtClean="0">
                <a:latin typeface="Arial Narrow" pitchFamily="34" charset="0"/>
              </a:rPr>
              <a:t>APRILIE 2021</a:t>
            </a:r>
            <a:r>
              <a:rPr lang="en-US" sz="2800" dirty="0">
                <a:latin typeface="Arial Narrow" pitchFamily="34" charset="0"/>
              </a:rPr>
              <a:t/>
            </a:r>
            <a:br>
              <a:rPr lang="en-US" sz="2800" dirty="0">
                <a:latin typeface="Arial Narrow" pitchFamily="34" charset="0"/>
              </a:rPr>
            </a:br>
            <a:endParaRPr lang="en-US" sz="2800" dirty="0">
              <a:latin typeface="Arial Narrow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90965"/>
            <a:ext cx="7680960" cy="931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6217920"/>
            <a:ext cx="914400" cy="640080"/>
          </a:xfrm>
          <a:prstGeom prst="rect">
            <a:avLst/>
          </a:prstGeom>
          <a:noFill/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smtClean="0">
                <a:hlinkClick r:id="rId5"/>
              </a:rPr>
              <a:t>https://proiectepic.ro</a:t>
            </a:r>
            <a:endParaRPr lang="en-IE" dirty="0" smtClean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357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304800"/>
            <a:ext cx="6781800" cy="16002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/>
            </a:r>
            <a:br>
              <a:rPr lang="en-US" dirty="0"/>
            </a:br>
            <a:r>
              <a:rPr lang="en-US" dirty="0"/>
              <a:t> 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 </a:t>
            </a:r>
            <a:br>
              <a:rPr lang="en-US" dirty="0"/>
            </a:br>
            <a:r>
              <a:rPr lang="en-US" dirty="0"/>
              <a:t> 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sz="4400" b="1" dirty="0" err="1" smtClean="0">
                <a:latin typeface="AGHelveticaCyr" pitchFamily="34" charset="0"/>
              </a:rPr>
              <a:t>Liceul</a:t>
            </a:r>
            <a:r>
              <a:rPr lang="en-US" sz="4400" b="1" dirty="0" smtClean="0">
                <a:latin typeface="AGHelveticaCyr" pitchFamily="34" charset="0"/>
              </a:rPr>
              <a:t> </a:t>
            </a:r>
            <a:r>
              <a:rPr lang="en-US" sz="4400" b="1" dirty="0" err="1" smtClean="0">
                <a:latin typeface="AGHelveticaCyr" pitchFamily="34" charset="0"/>
              </a:rPr>
              <a:t>Tehnologic</a:t>
            </a:r>
            <a:r>
              <a:rPr lang="en-US" sz="4400" b="1" dirty="0" smtClean="0">
                <a:latin typeface="AGHelveticaCyr" pitchFamily="34" charset="0"/>
              </a:rPr>
              <a:t> “</a:t>
            </a:r>
            <a:r>
              <a:rPr lang="en-US" sz="4400" b="1" dirty="0" err="1" smtClean="0">
                <a:latin typeface="AGHelveticaCyr" pitchFamily="34" charset="0"/>
              </a:rPr>
              <a:t>Dimitrie</a:t>
            </a:r>
            <a:r>
              <a:rPr lang="en-US" sz="4400" dirty="0" smtClean="0">
                <a:latin typeface="AGHelveticaCyr" pitchFamily="34" charset="0"/>
              </a:rPr>
              <a:t> </a:t>
            </a:r>
            <a:r>
              <a:rPr lang="en-US" sz="4400" b="1" dirty="0" err="1" smtClean="0">
                <a:latin typeface="AGHelveticaCyr" pitchFamily="34" charset="0"/>
              </a:rPr>
              <a:t>Filișanu</a:t>
            </a:r>
            <a:r>
              <a:rPr lang="en-US" sz="4400" b="1" dirty="0" smtClean="0">
                <a:latin typeface="AGHelveticaCyr" pitchFamily="34" charset="0"/>
              </a:rPr>
              <a:t>”, </a:t>
            </a:r>
            <a:r>
              <a:rPr lang="en-US" sz="4400" b="1" dirty="0" err="1" smtClean="0">
                <a:latin typeface="AGHelveticaCyr" pitchFamily="34" charset="0"/>
              </a:rPr>
              <a:t>Filiași</a:t>
            </a:r>
            <a:endParaRPr lang="en-US" sz="4400" dirty="0">
              <a:latin typeface="AGHelveticaCyr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https://proiectepic.ro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7" name="Pictur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6217920"/>
            <a:ext cx="914400" cy="640080"/>
          </a:xfrm>
          <a:prstGeom prst="rect">
            <a:avLst/>
          </a:prstGeom>
          <a:noFill/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339782"/>
            <a:ext cx="6309360" cy="2841818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00081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700" y="609600"/>
            <a:ext cx="6781800" cy="838200"/>
          </a:xfrm>
        </p:spPr>
        <p:txBody>
          <a:bodyPr>
            <a:noAutofit/>
          </a:bodyPr>
          <a:lstStyle/>
          <a:p>
            <a:r>
              <a:rPr lang="ro-RO" sz="2000" dirty="0"/>
              <a:t>A.4.1 Organizarea si derularea programelor de învatare la locul de munca (stagii de practica/instruire practica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https://proiectepic.ro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6217920"/>
            <a:ext cx="914400" cy="64008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685800" y="1524000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latin typeface="Arial Narrow" pitchFamily="34" charset="0"/>
              </a:rPr>
              <a:t>Graficul</a:t>
            </a:r>
            <a:r>
              <a:rPr lang="en-US" b="1" dirty="0" smtClean="0">
                <a:latin typeface="Arial Narrow" pitchFamily="34" charset="0"/>
              </a:rPr>
              <a:t> cu </a:t>
            </a:r>
            <a:r>
              <a:rPr lang="en-US" b="1" dirty="0" err="1" smtClean="0">
                <a:latin typeface="Arial Narrow" pitchFamily="34" charset="0"/>
              </a:rPr>
              <a:t>stagiile</a:t>
            </a:r>
            <a:r>
              <a:rPr lang="en-US" b="1" dirty="0" smtClean="0">
                <a:latin typeface="Arial Narrow" pitchFamily="34" charset="0"/>
              </a:rPr>
              <a:t> de </a:t>
            </a:r>
            <a:r>
              <a:rPr lang="en-US" b="1" dirty="0" err="1" smtClean="0">
                <a:latin typeface="Arial Narrow" pitchFamily="34" charset="0"/>
              </a:rPr>
              <a:t>practica</a:t>
            </a:r>
            <a:r>
              <a:rPr lang="en-US" b="1" dirty="0" smtClean="0">
                <a:latin typeface="Arial Narrow" pitchFamily="34" charset="0"/>
              </a:rPr>
              <a:t> la </a:t>
            </a:r>
            <a:r>
              <a:rPr lang="en-US" b="1" dirty="0" err="1" smtClean="0">
                <a:latin typeface="Arial Narrow" pitchFamily="34" charset="0"/>
              </a:rPr>
              <a:t>agentul</a:t>
            </a:r>
            <a:r>
              <a:rPr lang="en-US" b="1" dirty="0" smtClean="0">
                <a:latin typeface="Arial Narrow" pitchFamily="34" charset="0"/>
              </a:rPr>
              <a:t> economic </a:t>
            </a:r>
            <a:r>
              <a:rPr lang="en-US" b="1" dirty="0" err="1" smtClean="0">
                <a:latin typeface="Arial Narrow" pitchFamily="34" charset="0"/>
              </a:rPr>
              <a:t>pentru</a:t>
            </a:r>
            <a:r>
              <a:rPr lang="en-US" b="1" dirty="0" smtClean="0">
                <a:latin typeface="Arial Narrow" pitchFamily="34" charset="0"/>
              </a:rPr>
              <a:t> </a:t>
            </a:r>
            <a:r>
              <a:rPr lang="en-US" b="1" dirty="0" err="1" smtClean="0">
                <a:latin typeface="Arial Narrow" pitchFamily="34" charset="0"/>
              </a:rPr>
              <a:t>cele</a:t>
            </a:r>
            <a:r>
              <a:rPr lang="en-US" b="1" dirty="0" smtClean="0">
                <a:latin typeface="Arial Narrow" pitchFamily="34" charset="0"/>
              </a:rPr>
              <a:t> 10 </a:t>
            </a:r>
            <a:r>
              <a:rPr lang="en-US" b="1" dirty="0" err="1" smtClean="0">
                <a:latin typeface="Arial Narrow" pitchFamily="34" charset="0"/>
              </a:rPr>
              <a:t>grupe</a:t>
            </a:r>
            <a:r>
              <a:rPr lang="en-US" b="1" dirty="0" smtClean="0">
                <a:latin typeface="Arial Narrow" pitchFamily="34" charset="0"/>
              </a:rPr>
              <a:t> de </a:t>
            </a:r>
            <a:r>
              <a:rPr lang="en-US" b="1" dirty="0" err="1" smtClean="0">
                <a:latin typeface="Arial Narrow" pitchFamily="34" charset="0"/>
              </a:rPr>
              <a:t>elevi</a:t>
            </a:r>
            <a:r>
              <a:rPr lang="en-US" b="1" dirty="0" smtClean="0">
                <a:latin typeface="Arial Narrow" pitchFamily="34" charset="0"/>
              </a:rPr>
              <a:t>, </a:t>
            </a:r>
          </a:p>
          <a:p>
            <a:pPr algn="ctr"/>
            <a:r>
              <a:rPr lang="en-US" b="1" dirty="0">
                <a:latin typeface="Arial Narrow" pitchFamily="34" charset="0"/>
              </a:rPr>
              <a:t>i</a:t>
            </a:r>
            <a:r>
              <a:rPr lang="en-US" b="1" dirty="0" smtClean="0">
                <a:latin typeface="Arial Narrow" pitchFamily="34" charset="0"/>
              </a:rPr>
              <a:t>n </a:t>
            </a:r>
            <a:r>
              <a:rPr lang="en-US" b="1" dirty="0" err="1" smtClean="0">
                <a:latin typeface="Arial Narrow" pitchFamily="34" charset="0"/>
              </a:rPr>
              <a:t>anul</a:t>
            </a:r>
            <a:r>
              <a:rPr lang="en-US" b="1" dirty="0" smtClean="0">
                <a:latin typeface="Arial Narrow" pitchFamily="34" charset="0"/>
              </a:rPr>
              <a:t> </a:t>
            </a:r>
            <a:r>
              <a:rPr lang="en-US" b="1" dirty="0" err="1" smtClean="0">
                <a:latin typeface="Arial Narrow" pitchFamily="34" charset="0"/>
              </a:rPr>
              <a:t>scolar</a:t>
            </a:r>
            <a:r>
              <a:rPr lang="en-US" b="1" dirty="0" smtClean="0">
                <a:latin typeface="Arial Narrow" pitchFamily="34" charset="0"/>
              </a:rPr>
              <a:t> 2020 - 2021</a:t>
            </a:r>
            <a:endParaRPr lang="en-US" b="1" dirty="0">
              <a:latin typeface="Arial Narrow" pitchFamily="34" charset="0"/>
            </a:endParaRPr>
          </a:p>
        </p:txBody>
      </p:sp>
      <p:pic>
        <p:nvPicPr>
          <p:cNvPr id="15" name="Content Placeholder 1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519" y="2209800"/>
            <a:ext cx="7002761" cy="3886200"/>
          </a:xfrm>
        </p:spPr>
      </p:pic>
    </p:spTree>
    <p:extLst>
      <p:ext uri="{BB962C8B-B14F-4D97-AF65-F5344CB8AC3E}">
        <p14:creationId xmlns:p14="http://schemas.microsoft.com/office/powerpoint/2010/main" val="3251385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6781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/>
              <a:t>Stagii</a:t>
            </a:r>
            <a:r>
              <a:rPr lang="en-US" dirty="0"/>
              <a:t> de </a:t>
            </a:r>
            <a:r>
              <a:rPr lang="en-US" dirty="0" err="1"/>
              <a:t>practică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447800"/>
            <a:ext cx="3733800" cy="2895600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buNone/>
            </a:pPr>
            <a:endParaRPr lang="en-US" dirty="0" smtClean="0"/>
          </a:p>
          <a:p>
            <a:pPr marL="0" indent="0" algn="just">
              <a:buNone/>
            </a:pPr>
            <a:r>
              <a:rPr lang="en-US" sz="4900" dirty="0" err="1" smtClean="0">
                <a:latin typeface="Arial Narrow" pitchFamily="34" charset="0"/>
              </a:rPr>
              <a:t>Elevii</a:t>
            </a:r>
            <a:r>
              <a:rPr lang="en-US" sz="4900" dirty="0" smtClean="0">
                <a:latin typeface="Arial Narrow" pitchFamily="34" charset="0"/>
              </a:rPr>
              <a:t> </a:t>
            </a:r>
            <a:r>
              <a:rPr lang="en-US" sz="4900" dirty="0">
                <a:latin typeface="Arial Narrow" pitchFamily="34" charset="0"/>
              </a:rPr>
              <a:t>din </a:t>
            </a:r>
            <a:r>
              <a:rPr lang="en-US" sz="4900" dirty="0" err="1">
                <a:latin typeface="Arial Narrow" pitchFamily="34" charset="0"/>
              </a:rPr>
              <a:t>clasa</a:t>
            </a:r>
            <a:r>
              <a:rPr lang="en-US" sz="4900" dirty="0">
                <a:latin typeface="Arial Narrow" pitchFamily="34" charset="0"/>
              </a:rPr>
              <a:t> a XII-a </a:t>
            </a:r>
            <a:r>
              <a:rPr lang="en-US" sz="4900" dirty="0" smtClean="0">
                <a:latin typeface="Arial Narrow" pitchFamily="34" charset="0"/>
              </a:rPr>
              <a:t>G au </a:t>
            </a:r>
            <a:r>
              <a:rPr lang="en-US" sz="4900" dirty="0" err="1">
                <a:latin typeface="Arial Narrow" pitchFamily="34" charset="0"/>
              </a:rPr>
              <a:t>participat</a:t>
            </a:r>
            <a:r>
              <a:rPr lang="en-US" sz="4900" dirty="0">
                <a:latin typeface="Arial Narrow" pitchFamily="34" charset="0"/>
              </a:rPr>
              <a:t> la </a:t>
            </a:r>
            <a:r>
              <a:rPr lang="en-US" sz="4900" dirty="0" err="1">
                <a:latin typeface="Arial Narrow" pitchFamily="34" charset="0"/>
              </a:rPr>
              <a:t>stagii</a:t>
            </a:r>
            <a:r>
              <a:rPr lang="en-US" sz="4900" dirty="0">
                <a:latin typeface="Arial Narrow" pitchFamily="34" charset="0"/>
              </a:rPr>
              <a:t> de </a:t>
            </a:r>
            <a:r>
              <a:rPr lang="en-US" sz="4900" dirty="0" err="1">
                <a:latin typeface="Arial Narrow" pitchFamily="34" charset="0"/>
              </a:rPr>
              <a:t>practică</a:t>
            </a:r>
            <a:r>
              <a:rPr lang="en-US" sz="4900" dirty="0">
                <a:latin typeface="Arial Narrow" pitchFamily="34" charset="0"/>
              </a:rPr>
              <a:t> </a:t>
            </a:r>
            <a:r>
              <a:rPr lang="en-US" sz="4900" dirty="0" err="1">
                <a:latin typeface="Arial Narrow" pitchFamily="34" charset="0"/>
              </a:rPr>
              <a:t>în</a:t>
            </a:r>
            <a:r>
              <a:rPr lang="en-US" sz="4900" dirty="0">
                <a:latin typeface="Arial Narrow" pitchFamily="34" charset="0"/>
              </a:rPr>
              <a:t> </a:t>
            </a:r>
            <a:r>
              <a:rPr lang="en-US" sz="4900" dirty="0" err="1">
                <a:latin typeface="Arial Narrow" pitchFamily="34" charset="0"/>
              </a:rPr>
              <a:t>cadrul</a:t>
            </a:r>
            <a:r>
              <a:rPr lang="en-US" sz="4900" dirty="0">
                <a:latin typeface="Arial Narrow" pitchFamily="34" charset="0"/>
              </a:rPr>
              <a:t> </a:t>
            </a:r>
            <a:r>
              <a:rPr lang="en-US" sz="4900" dirty="0" err="1">
                <a:latin typeface="Arial Narrow" pitchFamily="34" charset="0"/>
              </a:rPr>
              <a:t>proiectului</a:t>
            </a:r>
            <a:r>
              <a:rPr lang="en-US" sz="4900" dirty="0">
                <a:latin typeface="Arial Narrow" pitchFamily="34" charset="0"/>
              </a:rPr>
              <a:t> </a:t>
            </a:r>
            <a:r>
              <a:rPr lang="fr-FR" sz="4900" b="1" dirty="0">
                <a:latin typeface="Arial Narrow" pitchFamily="34" charset="0"/>
              </a:rPr>
              <a:t>« EPIC- </a:t>
            </a:r>
            <a:r>
              <a:rPr lang="fr-FR" sz="4900" b="1" dirty="0" err="1">
                <a:latin typeface="Arial Narrow" pitchFamily="34" charset="0"/>
              </a:rPr>
              <a:t>Elevi</a:t>
            </a:r>
            <a:r>
              <a:rPr lang="fr-FR" sz="4900" b="1" dirty="0">
                <a:latin typeface="Arial Narrow" pitchFamily="34" charset="0"/>
              </a:rPr>
              <a:t> </a:t>
            </a:r>
            <a:r>
              <a:rPr lang="fr-FR" sz="4900" b="1" dirty="0" err="1">
                <a:latin typeface="Arial Narrow" pitchFamily="34" charset="0"/>
              </a:rPr>
              <a:t>Practicanți</a:t>
            </a:r>
            <a:r>
              <a:rPr lang="fr-FR" sz="4900" b="1" dirty="0">
                <a:latin typeface="Arial Narrow" pitchFamily="34" charset="0"/>
              </a:rPr>
              <a:t> </a:t>
            </a:r>
            <a:r>
              <a:rPr lang="fr-FR" sz="4900" b="1" dirty="0" err="1">
                <a:latin typeface="Arial Narrow" pitchFamily="34" charset="0"/>
              </a:rPr>
              <a:t>Investesc</a:t>
            </a:r>
            <a:r>
              <a:rPr lang="fr-FR" sz="4900" b="1" dirty="0">
                <a:latin typeface="Arial Narrow" pitchFamily="34" charset="0"/>
              </a:rPr>
              <a:t> </a:t>
            </a:r>
            <a:r>
              <a:rPr lang="fr-FR" sz="4900" b="1" dirty="0" err="1">
                <a:latin typeface="Arial Narrow" pitchFamily="34" charset="0"/>
              </a:rPr>
              <a:t>în</a:t>
            </a:r>
            <a:r>
              <a:rPr lang="fr-FR" sz="4900" b="1" dirty="0">
                <a:latin typeface="Arial Narrow" pitchFamily="34" charset="0"/>
              </a:rPr>
              <a:t> </a:t>
            </a:r>
            <a:r>
              <a:rPr lang="fr-FR" sz="4900" b="1" dirty="0" err="1">
                <a:latin typeface="Arial Narrow" pitchFamily="34" charset="0"/>
              </a:rPr>
              <a:t>Carieră</a:t>
            </a:r>
            <a:r>
              <a:rPr lang="fr-FR" sz="4900" b="1" dirty="0">
                <a:latin typeface="Arial Narrow" pitchFamily="34" charset="0"/>
              </a:rPr>
              <a:t> »</a:t>
            </a:r>
            <a:r>
              <a:rPr lang="en-US" sz="4900" dirty="0">
                <a:latin typeface="Arial Narrow" pitchFamily="34" charset="0"/>
              </a:rPr>
              <a:t/>
            </a:r>
            <a:br>
              <a:rPr lang="en-US" sz="4900" dirty="0">
                <a:latin typeface="Arial Narrow" pitchFamily="34" charset="0"/>
              </a:rPr>
            </a:br>
            <a:endParaRPr lang="en-US" sz="4900" dirty="0">
              <a:latin typeface="Arial Narrow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https://proiectepic.ro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6217920"/>
            <a:ext cx="914400" cy="640080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517" y="2057400"/>
            <a:ext cx="3888903" cy="1828799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379" y="4343400"/>
            <a:ext cx="4343400" cy="1748219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5486400" y="4648200"/>
            <a:ext cx="338746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Agent economic:</a:t>
            </a:r>
          </a:p>
          <a:p>
            <a:r>
              <a:rPr lang="en-US" sz="2400" b="1" dirty="0" smtClean="0">
                <a:latin typeface="Arial Narrow" pitchFamily="34" charset="0"/>
              </a:rPr>
              <a:t>SC </a:t>
            </a:r>
            <a:r>
              <a:rPr lang="en-US" sz="2400" b="1" dirty="0">
                <a:latin typeface="Arial Narrow" pitchFamily="34" charset="0"/>
              </a:rPr>
              <a:t>NAC CONSTRUCT SRL</a:t>
            </a:r>
          </a:p>
        </p:txBody>
      </p:sp>
    </p:spTree>
    <p:extLst>
      <p:ext uri="{BB962C8B-B14F-4D97-AF65-F5344CB8AC3E}">
        <p14:creationId xmlns:p14="http://schemas.microsoft.com/office/powerpoint/2010/main" val="3768685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16002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err="1" smtClean="0">
                <a:latin typeface="Arial Narrow" pitchFamily="34" charset="0"/>
              </a:rPr>
              <a:t>Clasa</a:t>
            </a:r>
            <a:r>
              <a:rPr lang="en-US" dirty="0" smtClean="0">
                <a:latin typeface="Arial Narrow" pitchFamily="34" charset="0"/>
              </a:rPr>
              <a:t> a 12 –a G, </a:t>
            </a:r>
            <a:r>
              <a:rPr lang="en-US" dirty="0" err="1">
                <a:latin typeface="Arial Narrow" pitchFamily="34" charset="0"/>
              </a:rPr>
              <a:t>calificare</a:t>
            </a:r>
            <a:r>
              <a:rPr lang="en-US" dirty="0">
                <a:latin typeface="Arial Narrow" pitchFamily="34" charset="0"/>
              </a:rPr>
              <a:t>: </a:t>
            </a:r>
            <a:r>
              <a:rPr lang="en-US" dirty="0" err="1">
                <a:latin typeface="Arial Narrow" pitchFamily="34" charset="0"/>
              </a:rPr>
              <a:t>Tehnician</a:t>
            </a:r>
            <a:r>
              <a:rPr lang="en-US" dirty="0">
                <a:latin typeface="Arial Narrow" pitchFamily="34" charset="0"/>
              </a:rPr>
              <a:t> </a:t>
            </a:r>
            <a:r>
              <a:rPr lang="en-US" dirty="0" err="1">
                <a:latin typeface="Arial Narrow" pitchFamily="34" charset="0"/>
              </a:rPr>
              <a:t>desenator</a:t>
            </a:r>
            <a:r>
              <a:rPr lang="en-US" dirty="0">
                <a:latin typeface="Arial Narrow" pitchFamily="34" charset="0"/>
              </a:rPr>
              <a:t> </a:t>
            </a:r>
            <a:r>
              <a:rPr lang="en-US" dirty="0" err="1">
                <a:latin typeface="Arial Narrow" pitchFamily="34" charset="0"/>
              </a:rPr>
              <a:t>pentru</a:t>
            </a:r>
            <a:r>
              <a:rPr lang="en-US" dirty="0">
                <a:latin typeface="Arial Narrow" pitchFamily="34" charset="0"/>
              </a:rPr>
              <a:t> </a:t>
            </a:r>
            <a:r>
              <a:rPr lang="en-US" dirty="0" err="1">
                <a:latin typeface="Arial Narrow" pitchFamily="34" charset="0"/>
              </a:rPr>
              <a:t>construcții</a:t>
            </a:r>
            <a:r>
              <a:rPr lang="en-US" dirty="0">
                <a:latin typeface="Arial Narrow" pitchFamily="34" charset="0"/>
              </a:rPr>
              <a:t> </a:t>
            </a:r>
            <a:r>
              <a:rPr lang="en-US" dirty="0" err="1">
                <a:latin typeface="Arial Narrow" pitchFamily="34" charset="0"/>
              </a:rPr>
              <a:t>și</a:t>
            </a:r>
            <a:r>
              <a:rPr lang="en-US" dirty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instalații</a:t>
            </a:r>
            <a:r>
              <a:rPr lang="en-US" dirty="0" smtClean="0">
                <a:latin typeface="Arial Narrow" pitchFamily="34" charset="0"/>
              </a:rPr>
              <a:t>, a </a:t>
            </a:r>
            <a:r>
              <a:rPr lang="en-US" dirty="0" err="1" smtClean="0">
                <a:latin typeface="Arial Narrow" pitchFamily="34" charset="0"/>
              </a:rPr>
              <a:t>avut</a:t>
            </a:r>
            <a:r>
              <a:rPr lang="en-US" dirty="0" smtClean="0">
                <a:latin typeface="Arial Narrow" pitchFamily="34" charset="0"/>
              </a:rPr>
              <a:t> 2 </a:t>
            </a:r>
            <a:r>
              <a:rPr lang="en-US" dirty="0" err="1" smtClean="0">
                <a:latin typeface="Arial Narrow" pitchFamily="34" charset="0"/>
              </a:rPr>
              <a:t>grupe</a:t>
            </a:r>
            <a:r>
              <a:rPr lang="en-US" dirty="0" smtClean="0">
                <a:latin typeface="Arial Narrow" pitchFamily="34" charset="0"/>
              </a:rPr>
              <a:t>:</a:t>
            </a:r>
          </a:p>
          <a:p>
            <a:r>
              <a:rPr lang="en-US" dirty="0" smtClean="0">
                <a:latin typeface="Arial Narrow" pitchFamily="34" charset="0"/>
              </a:rPr>
              <a:t>CASIU </a:t>
            </a:r>
            <a:r>
              <a:rPr lang="en-US" dirty="0">
                <a:latin typeface="Arial Narrow" pitchFamily="34" charset="0"/>
              </a:rPr>
              <a:t>GEORGE </a:t>
            </a:r>
            <a:r>
              <a:rPr lang="en-US" dirty="0" smtClean="0">
                <a:latin typeface="Arial Narrow" pitchFamily="34" charset="0"/>
              </a:rPr>
              <a:t>VALENTIN </a:t>
            </a:r>
            <a:r>
              <a:rPr lang="en-US" dirty="0" err="1" smtClean="0">
                <a:latin typeface="Arial Narrow" pitchFamily="34" charset="0"/>
              </a:rPr>
              <a:t>tutore</a:t>
            </a:r>
            <a:r>
              <a:rPr lang="en-US" dirty="0" smtClean="0">
                <a:latin typeface="Arial Narrow" pitchFamily="34" charset="0"/>
              </a:rPr>
              <a:t> SP, </a:t>
            </a:r>
            <a:r>
              <a:rPr lang="en-US" dirty="0" err="1" smtClean="0">
                <a:latin typeface="Arial Narrow" pitchFamily="34" charset="0"/>
              </a:rPr>
              <a:t>grupa</a:t>
            </a:r>
            <a:r>
              <a:rPr lang="en-US" dirty="0" smtClean="0">
                <a:latin typeface="Arial Narrow" pitchFamily="34" charset="0"/>
              </a:rPr>
              <a:t> 1;</a:t>
            </a:r>
          </a:p>
          <a:p>
            <a:r>
              <a:rPr lang="en-US" dirty="0" smtClean="0">
                <a:latin typeface="Arial Narrow" pitchFamily="34" charset="0"/>
              </a:rPr>
              <a:t>ROTARU </a:t>
            </a:r>
            <a:r>
              <a:rPr lang="en-US" dirty="0">
                <a:latin typeface="Arial Narrow" pitchFamily="34" charset="0"/>
              </a:rPr>
              <a:t>SOFIA </a:t>
            </a:r>
            <a:r>
              <a:rPr lang="en-US" dirty="0" smtClean="0">
                <a:latin typeface="Arial Narrow" pitchFamily="34" charset="0"/>
              </a:rPr>
              <a:t>GABRIELA, </a:t>
            </a:r>
            <a:r>
              <a:rPr lang="en-US" dirty="0" err="1" smtClean="0">
                <a:latin typeface="Arial Narrow" pitchFamily="34" charset="0"/>
              </a:rPr>
              <a:t>tutore</a:t>
            </a:r>
            <a:r>
              <a:rPr lang="en-US" dirty="0" smtClean="0">
                <a:latin typeface="Arial Narrow" pitchFamily="34" charset="0"/>
              </a:rPr>
              <a:t> SP, </a:t>
            </a:r>
            <a:r>
              <a:rPr lang="en-US" dirty="0" err="1" smtClean="0">
                <a:latin typeface="Arial Narrow" pitchFamily="34" charset="0"/>
              </a:rPr>
              <a:t>grupa</a:t>
            </a:r>
            <a:r>
              <a:rPr lang="en-US" dirty="0" smtClean="0">
                <a:latin typeface="Arial Narrow" pitchFamily="34" charset="0"/>
              </a:rPr>
              <a:t> 2.</a:t>
            </a:r>
            <a:endParaRPr lang="en-US" dirty="0">
              <a:latin typeface="Arial Narrow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https://proiectepic.ro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6217920"/>
            <a:ext cx="914400" cy="640080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2381463"/>
            <a:ext cx="2961622" cy="196193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782084"/>
            <a:ext cx="2514739" cy="230936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007" y="2895600"/>
            <a:ext cx="1884393" cy="251252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833160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https://proiectepic.ro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6217920"/>
            <a:ext cx="914400" cy="640080"/>
          </a:xfrm>
          <a:prstGeom prst="rect">
            <a:avLst/>
          </a:prstGeom>
          <a:noFill/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62000" y="810161"/>
            <a:ext cx="7620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 smtClean="0">
                <a:latin typeface="Arial Narrow" pitchFamily="34" charset="0"/>
              </a:rPr>
              <a:t>Stagii</a:t>
            </a:r>
            <a:r>
              <a:rPr lang="en-US" sz="4000" b="1" dirty="0" smtClean="0">
                <a:latin typeface="Arial Narrow" pitchFamily="34" charset="0"/>
              </a:rPr>
              <a:t>   </a:t>
            </a:r>
            <a:r>
              <a:rPr lang="en-US" sz="4000" b="1" dirty="0">
                <a:latin typeface="Arial Narrow" pitchFamily="34" charset="0"/>
              </a:rPr>
              <a:t>de </a:t>
            </a:r>
            <a:r>
              <a:rPr lang="en-US" sz="4000" b="1" dirty="0" err="1">
                <a:latin typeface="Arial Narrow" pitchFamily="34" charset="0"/>
              </a:rPr>
              <a:t>practică</a:t>
            </a:r>
            <a:r>
              <a:rPr lang="en-US" sz="4000" b="1" dirty="0">
                <a:latin typeface="Arial Narrow" pitchFamily="34" charset="0"/>
              </a:rPr>
              <a:t> </a:t>
            </a:r>
            <a:r>
              <a:rPr lang="en-US" sz="4000" b="1" dirty="0" smtClean="0">
                <a:latin typeface="Arial Narrow" pitchFamily="34" charset="0"/>
              </a:rPr>
              <a:t> la   </a:t>
            </a:r>
          </a:p>
          <a:p>
            <a:r>
              <a:rPr lang="en-US" sz="4000" b="1" dirty="0" smtClean="0">
                <a:latin typeface="Arial Narrow" pitchFamily="34" charset="0"/>
              </a:rPr>
              <a:t>SC </a:t>
            </a:r>
            <a:r>
              <a:rPr lang="en-US" sz="4000" b="1" dirty="0">
                <a:latin typeface="Arial Narrow" pitchFamily="34" charset="0"/>
              </a:rPr>
              <a:t>LINEX </a:t>
            </a:r>
            <a:r>
              <a:rPr lang="en-US" sz="4000" b="1" dirty="0" smtClean="0">
                <a:latin typeface="Arial Narrow" pitchFamily="34" charset="0"/>
              </a:rPr>
              <a:t>WOLF   SRL      </a:t>
            </a:r>
            <a:r>
              <a:rPr lang="en-US" sz="4000" b="1" dirty="0" err="1">
                <a:latin typeface="Arial Narrow" pitchFamily="34" charset="0"/>
              </a:rPr>
              <a:t>Filiași</a:t>
            </a:r>
            <a:endParaRPr lang="en-US" sz="4000" b="1" dirty="0">
              <a:latin typeface="Arial Narrow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201952"/>
            <a:ext cx="2819400" cy="376454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3905250"/>
            <a:ext cx="3733800" cy="210026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4191000" y="2225040"/>
            <a:ext cx="4267200" cy="201168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400" b="1" smtClean="0">
                <a:latin typeface="Arial Narrow" pitchFamily="34" charset="0"/>
              </a:rPr>
              <a:t>Clasa 11 F-Tehnician operator tehnica de calcul</a:t>
            </a:r>
            <a:r>
              <a:rPr lang="en-US" sz="2400" smtClean="0">
                <a:latin typeface="Arial Narrow" pitchFamily="34" charset="0"/>
              </a:rPr>
              <a:t/>
            </a:r>
            <a:br>
              <a:rPr lang="en-US" sz="2400" smtClean="0">
                <a:latin typeface="Arial Narrow" pitchFamily="34" charset="0"/>
              </a:rPr>
            </a:br>
            <a:r>
              <a:rPr lang="en-US" sz="2400" b="1" smtClean="0">
                <a:latin typeface="Arial Narrow" pitchFamily="34" charset="0"/>
              </a:rPr>
              <a:t>Tutore Ionescu Catalin George</a:t>
            </a:r>
            <a:r>
              <a:rPr lang="en-US" sz="3600" smtClean="0">
                <a:latin typeface="Arial Narrow" pitchFamily="34" charset="0"/>
              </a:rPr>
              <a:t/>
            </a:r>
            <a:br>
              <a:rPr lang="en-US" sz="3600" smtClean="0">
                <a:latin typeface="Arial Narrow" pitchFamily="34" charset="0"/>
              </a:rPr>
            </a:b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742737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848600" cy="1600200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latin typeface="Arial Narrow" pitchFamily="34" charset="0"/>
              </a:rPr>
              <a:t>A 4.2.</a:t>
            </a:r>
            <a:r>
              <a:rPr lang="ro-RO" sz="2800" b="1" dirty="0" smtClean="0">
                <a:latin typeface="Arial Narrow" pitchFamily="34" charset="0"/>
              </a:rPr>
              <a:t>Crearea </a:t>
            </a:r>
            <a:r>
              <a:rPr lang="ro-RO" sz="2800" b="1" dirty="0">
                <a:latin typeface="Arial Narrow" pitchFamily="34" charset="0"/>
              </a:rPr>
              <a:t>de medii de practică corespunzătoare necesare valorificării cunoştinţelor teoretice primite de practicant în cadrul procesului de instruire</a:t>
            </a:r>
            <a:endParaRPr lang="en-US" sz="2800" b="1" dirty="0">
              <a:latin typeface="Arial Narrow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400" dirty="0" smtClean="0">
                <a:latin typeface="Arial Narrow" pitchFamily="34" charset="0"/>
              </a:rPr>
              <a:t> </a:t>
            </a:r>
            <a:endParaRPr lang="en-US" sz="1400" dirty="0">
              <a:latin typeface="Arial Narrow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https://proiectepic.ro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6217920"/>
            <a:ext cx="914400" cy="64008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685800" y="1981201"/>
            <a:ext cx="39624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/>
              <a:t>C</a:t>
            </a:r>
            <a:r>
              <a:rPr lang="ro-RO" sz="2800" dirty="0" smtClean="0"/>
              <a:t>onsta </a:t>
            </a:r>
            <a:r>
              <a:rPr lang="ro-RO" sz="2800" dirty="0"/>
              <a:t>in activitati de tip FE in care 42 elevi isi vor dezvolta abilitatile si competentele practice prin simularea proceselor </a:t>
            </a:r>
            <a:r>
              <a:rPr lang="ro-RO" sz="2800" dirty="0" smtClean="0"/>
              <a:t>ec</a:t>
            </a:r>
            <a:r>
              <a:rPr lang="en-US" sz="2800" dirty="0" err="1" smtClean="0"/>
              <a:t>omonice</a:t>
            </a:r>
            <a:r>
              <a:rPr lang="ro-RO" sz="2800" dirty="0" smtClean="0"/>
              <a:t> </a:t>
            </a:r>
            <a:r>
              <a:rPr lang="ro-RO" sz="2800" dirty="0"/>
              <a:t>reale in cadrul a 3 FE, in oglinda cu activ. derulate de firma mama cooptata in proiect prin parteneriat.</a:t>
            </a:r>
            <a:endParaRPr lang="en-US" sz="2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04" r="7196" b="13946"/>
          <a:stretch/>
        </p:blipFill>
        <p:spPr>
          <a:xfrm>
            <a:off x="4805855" y="2590800"/>
            <a:ext cx="3878317" cy="28643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46139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533400"/>
            <a:ext cx="6781800" cy="685800"/>
          </a:xfrm>
        </p:spPr>
        <p:txBody>
          <a:bodyPr>
            <a:normAutofit/>
          </a:bodyPr>
          <a:lstStyle/>
          <a:p>
            <a:r>
              <a:rPr lang="en-US" sz="3600" dirty="0"/>
              <a:t>”Firma de </a:t>
            </a:r>
            <a:r>
              <a:rPr lang="en-US" sz="3600" dirty="0" err="1"/>
              <a:t>exercițiu</a:t>
            </a:r>
            <a:r>
              <a:rPr lang="en-US" sz="3600" dirty="0"/>
              <a:t>” </a:t>
            </a:r>
            <a:r>
              <a:rPr lang="en-US" sz="3600" dirty="0" err="1"/>
              <a:t>în</a:t>
            </a:r>
            <a:r>
              <a:rPr lang="en-US" sz="3600" dirty="0"/>
              <a:t> </a:t>
            </a:r>
            <a:r>
              <a:rPr lang="en-US" sz="3600" dirty="0" err="1" smtClean="0"/>
              <a:t>activitate</a:t>
            </a:r>
            <a:endParaRPr lang="en-US" sz="36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684837" y="1782763"/>
            <a:ext cx="3289300" cy="2466975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https://proiectepic.ro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6217920"/>
            <a:ext cx="914400" cy="640080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00" t="7735"/>
          <a:stretch/>
        </p:blipFill>
        <p:spPr>
          <a:xfrm>
            <a:off x="838200" y="2133600"/>
            <a:ext cx="2561897" cy="366892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905000" y="1371600"/>
            <a:ext cx="4043855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i="1" dirty="0" smtClean="0">
                <a:latin typeface="Arial Narrow" pitchFamily="34" charset="0"/>
              </a:rPr>
              <a:t>ELEVII DIN CLASA  a 9-a  G, </a:t>
            </a:r>
            <a:r>
              <a:rPr lang="en-US" b="1" i="1" dirty="0" err="1" smtClean="0">
                <a:latin typeface="Arial Narrow" pitchFamily="34" charset="0"/>
              </a:rPr>
              <a:t>grupa</a:t>
            </a:r>
            <a:r>
              <a:rPr lang="en-US" b="1" i="1" dirty="0" smtClean="0">
                <a:latin typeface="Arial Narrow" pitchFamily="34" charset="0"/>
              </a:rPr>
              <a:t> 1</a:t>
            </a:r>
            <a:endParaRPr lang="en-US" b="1" i="1" dirty="0">
              <a:latin typeface="Arial Narrow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00098" y="2133600"/>
            <a:ext cx="277309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n-US" sz="1400" i="1" dirty="0">
                <a:latin typeface="Arial Narrow" pitchFamily="34" charset="0"/>
              </a:rPr>
              <a:t>BĂLĂȘESCU </a:t>
            </a:r>
            <a:r>
              <a:rPr lang="en-US" sz="1400" i="1" dirty="0" smtClean="0">
                <a:latin typeface="Arial Narrow" pitchFamily="34" charset="0"/>
              </a:rPr>
              <a:t> </a:t>
            </a:r>
            <a:r>
              <a:rPr lang="en-US" sz="1400" i="1" dirty="0">
                <a:latin typeface="Arial Narrow" pitchFamily="34" charset="0"/>
              </a:rPr>
              <a:t>MARIANA GĂBIȚA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400" i="1" dirty="0">
                <a:latin typeface="Arial Narrow" pitchFamily="34" charset="0"/>
              </a:rPr>
              <a:t>BOBÎRNECI  </a:t>
            </a:r>
            <a:r>
              <a:rPr lang="en-US" sz="1400" i="1" dirty="0" smtClean="0">
                <a:latin typeface="Arial Narrow" pitchFamily="34" charset="0"/>
              </a:rPr>
              <a:t> </a:t>
            </a:r>
            <a:r>
              <a:rPr lang="en-US" sz="1400" i="1" dirty="0">
                <a:latin typeface="Arial Narrow" pitchFamily="34" charset="0"/>
              </a:rPr>
              <a:t>IONUŢ-CONSTANTIN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400" i="1" dirty="0">
                <a:latin typeface="Arial Narrow" pitchFamily="34" charset="0"/>
              </a:rPr>
              <a:t>BONCI  </a:t>
            </a:r>
            <a:r>
              <a:rPr lang="en-US" sz="1400" i="1" dirty="0" smtClean="0">
                <a:latin typeface="Arial Narrow" pitchFamily="34" charset="0"/>
              </a:rPr>
              <a:t> </a:t>
            </a:r>
            <a:r>
              <a:rPr lang="en-US" sz="1400" i="1" dirty="0">
                <a:latin typeface="Arial Narrow" pitchFamily="34" charset="0"/>
              </a:rPr>
              <a:t>NUTU IONUT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400" i="1" dirty="0">
                <a:latin typeface="Arial Narrow" pitchFamily="34" charset="0"/>
              </a:rPr>
              <a:t>COJOCARU </a:t>
            </a:r>
            <a:r>
              <a:rPr lang="en-US" sz="1400" i="1" dirty="0" smtClean="0">
                <a:latin typeface="Arial Narrow" pitchFamily="34" charset="0"/>
              </a:rPr>
              <a:t> </a:t>
            </a:r>
            <a:r>
              <a:rPr lang="en-US" sz="1400" i="1" dirty="0">
                <a:latin typeface="Arial Narrow" pitchFamily="34" charset="0"/>
              </a:rPr>
              <a:t>FLORIN CĂTĂLIN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400" i="1" dirty="0">
                <a:latin typeface="Arial Narrow" pitchFamily="34" charset="0"/>
              </a:rPr>
              <a:t>DOROI  </a:t>
            </a:r>
            <a:r>
              <a:rPr lang="en-US" sz="1400" i="1" dirty="0" smtClean="0">
                <a:latin typeface="Arial Narrow" pitchFamily="34" charset="0"/>
              </a:rPr>
              <a:t>ȘTEFANIA </a:t>
            </a:r>
            <a:r>
              <a:rPr lang="en-US" sz="1400" i="1" dirty="0">
                <a:latin typeface="Arial Narrow" pitchFamily="34" charset="0"/>
              </a:rPr>
              <a:t>ANDRA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400" i="1" dirty="0">
                <a:latin typeface="Arial Narrow" pitchFamily="34" charset="0"/>
              </a:rPr>
              <a:t>DUMITRAȘCU  </a:t>
            </a:r>
            <a:r>
              <a:rPr lang="en-US" sz="1400" i="1" dirty="0" smtClean="0">
                <a:latin typeface="Arial Narrow" pitchFamily="34" charset="0"/>
              </a:rPr>
              <a:t>DANIEL </a:t>
            </a:r>
            <a:r>
              <a:rPr lang="en-US" sz="1400" i="1" dirty="0">
                <a:latin typeface="Arial Narrow" pitchFamily="34" charset="0"/>
              </a:rPr>
              <a:t>ADRIAN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400" i="1" dirty="0">
                <a:latin typeface="Arial Narrow" pitchFamily="34" charset="0"/>
              </a:rPr>
              <a:t>DUMITRU  </a:t>
            </a:r>
            <a:r>
              <a:rPr lang="en-US" sz="1400" i="1" dirty="0" smtClean="0">
                <a:latin typeface="Arial Narrow" pitchFamily="34" charset="0"/>
              </a:rPr>
              <a:t>FABIAN </a:t>
            </a:r>
            <a:r>
              <a:rPr lang="en-US" sz="1400" i="1" dirty="0">
                <a:latin typeface="Arial Narrow" pitchFamily="34" charset="0"/>
              </a:rPr>
              <a:t>SILVIU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400" i="1" dirty="0">
                <a:latin typeface="Arial Narrow" pitchFamily="34" charset="0"/>
              </a:rPr>
              <a:t>ENESCU </a:t>
            </a:r>
            <a:r>
              <a:rPr lang="en-US" sz="1400" i="1" dirty="0" smtClean="0">
                <a:latin typeface="Arial Narrow" pitchFamily="34" charset="0"/>
              </a:rPr>
              <a:t> </a:t>
            </a:r>
            <a:r>
              <a:rPr lang="en-US" sz="1400" i="1" dirty="0">
                <a:latin typeface="Arial Narrow" pitchFamily="34" charset="0"/>
              </a:rPr>
              <a:t>LIVIU MIHAIL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400" i="1" dirty="0">
                <a:latin typeface="Arial Narrow" pitchFamily="34" charset="0"/>
              </a:rPr>
              <a:t>FAGET </a:t>
            </a:r>
            <a:r>
              <a:rPr lang="en-US" sz="1400" i="1" dirty="0" smtClean="0">
                <a:latin typeface="Arial Narrow" pitchFamily="34" charset="0"/>
              </a:rPr>
              <a:t> IONUT </a:t>
            </a:r>
            <a:r>
              <a:rPr lang="en-US" sz="1400" i="1" dirty="0">
                <a:latin typeface="Arial Narrow" pitchFamily="34" charset="0"/>
              </a:rPr>
              <a:t>CRISTIAN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400" i="1" dirty="0">
                <a:latin typeface="Arial Narrow" pitchFamily="34" charset="0"/>
              </a:rPr>
              <a:t>FĂGET  GABRIEL LEL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400" i="1" dirty="0">
                <a:latin typeface="Arial Narrow" pitchFamily="34" charset="0"/>
              </a:rPr>
              <a:t>FIRU  </a:t>
            </a:r>
            <a:r>
              <a:rPr lang="en-US" sz="1400" i="1" dirty="0" smtClean="0">
                <a:latin typeface="Arial Narrow" pitchFamily="34" charset="0"/>
              </a:rPr>
              <a:t>ȘTEFANIA </a:t>
            </a:r>
            <a:r>
              <a:rPr lang="en-US" sz="1400" i="1" dirty="0">
                <a:latin typeface="Arial Narrow" pitchFamily="34" charset="0"/>
              </a:rPr>
              <a:t>MARIA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400" i="1" dirty="0">
                <a:latin typeface="Arial Narrow" pitchFamily="34" charset="0"/>
              </a:rPr>
              <a:t>GOGA  </a:t>
            </a:r>
            <a:r>
              <a:rPr lang="en-US" sz="1400" i="1" dirty="0" smtClean="0">
                <a:latin typeface="Arial Narrow" pitchFamily="34" charset="0"/>
              </a:rPr>
              <a:t>IONICA-IVONA</a:t>
            </a:r>
            <a:endParaRPr lang="en-US" sz="1400" i="1" dirty="0">
              <a:latin typeface="Arial Narrow" pitchFamily="34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en-US" sz="1400" i="1" dirty="0">
                <a:latin typeface="Arial Narrow" pitchFamily="34" charset="0"/>
              </a:rPr>
              <a:t>ISTUDOR </a:t>
            </a:r>
            <a:r>
              <a:rPr lang="en-US" sz="1400" i="1" dirty="0" smtClean="0">
                <a:latin typeface="Arial Narrow" pitchFamily="34" charset="0"/>
              </a:rPr>
              <a:t> </a:t>
            </a:r>
            <a:r>
              <a:rPr lang="en-US" sz="1400" i="1" dirty="0">
                <a:latin typeface="Arial Narrow" pitchFamily="34" charset="0"/>
              </a:rPr>
              <a:t>MIRABELA MARIA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400" i="1" dirty="0">
                <a:latin typeface="Arial Narrow" pitchFamily="34" charset="0"/>
              </a:rPr>
              <a:t>LĂUTARU  </a:t>
            </a:r>
            <a:r>
              <a:rPr lang="en-US" sz="1400" i="1" dirty="0" smtClean="0">
                <a:latin typeface="Arial Narrow" pitchFamily="34" charset="0"/>
              </a:rPr>
              <a:t>ALEXANDRA </a:t>
            </a:r>
            <a:r>
              <a:rPr lang="en-US" sz="1400" i="1" dirty="0">
                <a:latin typeface="Arial Narrow" pitchFamily="34" charset="0"/>
              </a:rPr>
              <a:t>CRISTINA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400" i="1" dirty="0">
                <a:latin typeface="Arial Narrow" pitchFamily="34" charset="0"/>
              </a:rPr>
              <a:t>LUPU </a:t>
            </a:r>
            <a:r>
              <a:rPr lang="en-US" sz="1400" i="1" dirty="0" smtClean="0">
                <a:latin typeface="Arial Narrow" pitchFamily="34" charset="0"/>
              </a:rPr>
              <a:t> </a:t>
            </a:r>
            <a:r>
              <a:rPr lang="en-US" sz="1400" i="1" dirty="0">
                <a:latin typeface="Arial Narrow" pitchFamily="34" charset="0"/>
              </a:rPr>
              <a:t>DAN CONSTANTIN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200" i="1" dirty="0">
              <a:latin typeface="Arial Narrow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1400" dirty="0" smtClean="0">
              <a:latin typeface="Arial Narrow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1400" dirty="0">
              <a:latin typeface="Arial Narrow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1400" dirty="0" smtClean="0">
              <a:latin typeface="Arial Narrow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1400" dirty="0">
              <a:latin typeface="Arial Narrow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1400" dirty="0">
              <a:latin typeface="Arial Narrow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83378" y="5388114"/>
            <a:ext cx="47986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err="1" smtClean="0">
                <a:latin typeface="Arial Narrow" pitchFamily="34" charset="0"/>
              </a:rPr>
              <a:t>Indrumator</a:t>
            </a:r>
            <a:r>
              <a:rPr lang="en-US" sz="2000" b="1" i="1" dirty="0" smtClean="0">
                <a:latin typeface="Arial Narrow" pitchFamily="34" charset="0"/>
              </a:rPr>
              <a:t>:</a:t>
            </a:r>
          </a:p>
          <a:p>
            <a:r>
              <a:rPr lang="en-US" sz="2000" b="1" i="1" dirty="0" smtClean="0">
                <a:latin typeface="Arial Narrow" pitchFamily="34" charset="0"/>
              </a:rPr>
              <a:t>BEBU </a:t>
            </a:r>
            <a:r>
              <a:rPr lang="en-US" sz="2000" b="1" i="1" dirty="0" err="1" smtClean="0">
                <a:latin typeface="Arial Narrow" pitchFamily="34" charset="0"/>
              </a:rPr>
              <a:t>Ioana</a:t>
            </a:r>
            <a:r>
              <a:rPr lang="en-US" sz="2000" b="1" i="1" dirty="0" smtClean="0">
                <a:latin typeface="Arial Narrow" pitchFamily="34" charset="0"/>
              </a:rPr>
              <a:t> </a:t>
            </a:r>
            <a:r>
              <a:rPr lang="en-US" sz="2000" b="1" i="1" dirty="0" err="1" smtClean="0">
                <a:latin typeface="Arial Narrow" pitchFamily="34" charset="0"/>
              </a:rPr>
              <a:t>Bianka</a:t>
            </a:r>
            <a:r>
              <a:rPr lang="en-US" sz="2000" b="1" i="1" dirty="0" smtClean="0">
                <a:latin typeface="Arial Narrow" pitchFamily="34" charset="0"/>
              </a:rPr>
              <a:t>, Expert </a:t>
            </a:r>
            <a:r>
              <a:rPr lang="en-US" sz="2000" b="1" i="1" dirty="0" err="1" smtClean="0">
                <a:latin typeface="Arial Narrow" pitchFamily="34" charset="0"/>
              </a:rPr>
              <a:t>coordonator</a:t>
            </a:r>
            <a:r>
              <a:rPr lang="en-US" sz="2000" b="1" i="1" dirty="0" smtClean="0">
                <a:latin typeface="Arial Narrow" pitchFamily="34" charset="0"/>
              </a:rPr>
              <a:t> FE</a:t>
            </a:r>
            <a:endParaRPr lang="en-US" sz="2000" b="1" i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022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124200"/>
            <a:ext cx="7848600" cy="2743200"/>
          </a:xfrm>
        </p:spPr>
        <p:txBody>
          <a:bodyPr>
            <a:noAutofit/>
          </a:bodyPr>
          <a:lstStyle/>
          <a:p>
            <a:r>
              <a:rPr lang="en-US" sz="2400" b="1" dirty="0">
                <a:latin typeface="Arial Narrow" pitchFamily="34" charset="0"/>
              </a:rPr>
              <a:t>Newsletter </a:t>
            </a:r>
            <a:r>
              <a:rPr lang="en-US" sz="2400" b="1" dirty="0" err="1">
                <a:latin typeface="Arial Narrow" pitchFamily="34" charset="0"/>
              </a:rPr>
              <a:t>realizat</a:t>
            </a:r>
            <a:r>
              <a:rPr lang="en-US" sz="2400" b="1" dirty="0">
                <a:latin typeface="Arial Narrow" pitchFamily="34" charset="0"/>
              </a:rPr>
              <a:t> </a:t>
            </a:r>
            <a:r>
              <a:rPr lang="en-US" sz="2400" b="1" dirty="0" smtClean="0">
                <a:latin typeface="Arial Narrow" pitchFamily="34" charset="0"/>
              </a:rPr>
              <a:t>de: </a:t>
            </a:r>
            <a:br>
              <a:rPr lang="en-US" sz="2400" b="1" dirty="0" smtClean="0">
                <a:latin typeface="Arial Narrow" pitchFamily="34" charset="0"/>
              </a:rPr>
            </a:br>
            <a:r>
              <a:rPr lang="en-US" sz="2400" dirty="0" smtClean="0">
                <a:latin typeface="Arial Narrow" pitchFamily="34" charset="0"/>
              </a:rPr>
              <a:t>POPESCU </a:t>
            </a:r>
            <a:r>
              <a:rPr lang="en-US" sz="2400" dirty="0" err="1" smtClean="0">
                <a:latin typeface="Arial Narrow" pitchFamily="34" charset="0"/>
              </a:rPr>
              <a:t>Andusa</a:t>
            </a:r>
            <a:r>
              <a:rPr lang="en-US" sz="2400" dirty="0" smtClean="0">
                <a:latin typeface="Arial Narrow" pitchFamily="34" charset="0"/>
              </a:rPr>
              <a:t>-Cristiana, </a:t>
            </a:r>
            <a:r>
              <a:rPr lang="en-US" sz="2400" b="1" dirty="0">
                <a:latin typeface="Arial Narrow" pitchFamily="34" charset="0"/>
              </a:rPr>
              <a:t>Expert </a:t>
            </a:r>
            <a:r>
              <a:rPr lang="en-US" sz="2400" b="1" dirty="0" err="1">
                <a:latin typeface="Arial Narrow" pitchFamily="34" charset="0"/>
              </a:rPr>
              <a:t>comunicare</a:t>
            </a:r>
            <a:r>
              <a:rPr lang="en-US" sz="2400" b="1" dirty="0">
                <a:latin typeface="Arial Narrow" pitchFamily="34" charset="0"/>
              </a:rPr>
              <a:t> cu GT</a:t>
            </a:r>
            <a:r>
              <a:rPr lang="en-US" sz="2400" dirty="0">
                <a:latin typeface="Arial Narrow" pitchFamily="34" charset="0"/>
              </a:rPr>
              <a:t/>
            </a:r>
            <a:br>
              <a:rPr lang="en-US" sz="2400" dirty="0">
                <a:latin typeface="Arial Narrow" pitchFamily="34" charset="0"/>
              </a:rPr>
            </a:br>
            <a:r>
              <a:rPr lang="en-US" sz="2400" dirty="0" smtClean="0">
                <a:solidFill>
                  <a:schemeClr val="tx1"/>
                </a:solidFill>
                <a:latin typeface="Arial Narrow" pitchFamily="34" charset="0"/>
              </a:rPr>
              <a:t>PICA </a:t>
            </a:r>
            <a:r>
              <a:rPr lang="en-US" sz="2400" dirty="0" smtClean="0">
                <a:latin typeface="Arial Narrow" pitchFamily="34" charset="0"/>
              </a:rPr>
              <a:t>Alexandra, </a:t>
            </a:r>
            <a:r>
              <a:rPr lang="en-US" sz="2400" b="1" dirty="0">
                <a:latin typeface="Arial Narrow" pitchFamily="34" charset="0"/>
              </a:rPr>
              <a:t>Expert </a:t>
            </a:r>
            <a:r>
              <a:rPr lang="en-US" sz="2400" b="1" dirty="0" err="1">
                <a:latin typeface="Arial Narrow" pitchFamily="34" charset="0"/>
              </a:rPr>
              <a:t>comunicare</a:t>
            </a:r>
            <a:r>
              <a:rPr lang="en-US" sz="2400" b="1" dirty="0">
                <a:latin typeface="Arial Narrow" pitchFamily="34" charset="0"/>
              </a:rPr>
              <a:t> cu GT</a:t>
            </a:r>
            <a:r>
              <a:rPr lang="en-US" sz="2400" dirty="0">
                <a:latin typeface="Arial Narrow" pitchFamily="34" charset="0"/>
              </a:rPr>
              <a:t/>
            </a:r>
            <a:br>
              <a:rPr lang="en-US" sz="2400" dirty="0">
                <a:latin typeface="Arial Narrow" pitchFamily="34" charset="0"/>
              </a:rPr>
            </a:br>
            <a:r>
              <a:rPr lang="en-US" sz="2400" dirty="0" smtClean="0">
                <a:latin typeface="Arial Narrow" pitchFamily="34" charset="0"/>
              </a:rPr>
              <a:t>ORLEANU Gabriel, </a:t>
            </a:r>
            <a:r>
              <a:rPr lang="en-US" sz="2400" b="1" dirty="0">
                <a:latin typeface="Arial Narrow" pitchFamily="34" charset="0"/>
              </a:rPr>
              <a:t>Expert </a:t>
            </a:r>
            <a:r>
              <a:rPr lang="en-US" sz="2400" b="1" dirty="0" err="1">
                <a:latin typeface="Arial Narrow" pitchFamily="34" charset="0"/>
              </a:rPr>
              <a:t>comunicare</a:t>
            </a:r>
            <a:r>
              <a:rPr lang="en-US" sz="2400" b="1" dirty="0">
                <a:latin typeface="Arial Narrow" pitchFamily="34" charset="0"/>
              </a:rPr>
              <a:t> cu GT</a:t>
            </a:r>
            <a:r>
              <a:rPr lang="en-US" sz="2400" dirty="0">
                <a:latin typeface="Arial Narrow" pitchFamily="34" charset="0"/>
              </a:rPr>
              <a:t/>
            </a:r>
            <a:br>
              <a:rPr lang="en-US" sz="2400" dirty="0">
                <a:latin typeface="Arial Narrow" pitchFamily="34" charset="0"/>
              </a:rPr>
            </a:br>
            <a:endParaRPr lang="en-US" sz="2400" dirty="0">
              <a:latin typeface="Arial Narrow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https://proiectepic.ro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6217920"/>
            <a:ext cx="914400" cy="640080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609600"/>
            <a:ext cx="3668358" cy="2743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5112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143</TotalTime>
  <Words>322</Words>
  <Application>Microsoft Office PowerPoint</Application>
  <PresentationFormat>On-screen Show (4:3)</PresentationFormat>
  <Paragraphs>73</Paragraphs>
  <Slides>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NewsPrint</vt:lpstr>
      <vt:lpstr> Proiect cofinanțat din Fondul Social European  prin Programul Operational Capital Uman 2014- 2020</vt:lpstr>
      <vt:lpstr>         Liceul Tehnologic “Dimitrie Filișanu”, Filiași</vt:lpstr>
      <vt:lpstr>A.4.1 Organizarea si derularea programelor de învatare la locul de munca (stagii de practica/instruire practica)</vt:lpstr>
      <vt:lpstr>Stagii de practică</vt:lpstr>
      <vt:lpstr>PowerPoint Presentation</vt:lpstr>
      <vt:lpstr>Stagii   de practică  la    SC LINEX WOLF   SRL      Filiași</vt:lpstr>
      <vt:lpstr>A 4.2.Crearea de medii de practică corespunzătoare necesare valorificării cunoştinţelor teoretice primite de practicant în cadrul procesului de instruire</vt:lpstr>
      <vt:lpstr>”Firma de exercițiu” în activitate</vt:lpstr>
      <vt:lpstr>Newsletter realizat de:  POPESCU Andusa-Cristiana, Expert comunicare cu GT PICA Alexandra, Expert comunicare cu GT ORLEANU Gabriel, Expert comunicare cu GT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Proiect cofinanțat din Fondul Social European prin Programul Operational Capital Uman 2014- 2020 </dc:title>
  <dc:creator>andusa</dc:creator>
  <cp:lastModifiedBy>andusa</cp:lastModifiedBy>
  <cp:revision>18</cp:revision>
  <dcterms:created xsi:type="dcterms:W3CDTF">2006-08-16T00:00:00Z</dcterms:created>
  <dcterms:modified xsi:type="dcterms:W3CDTF">2021-06-03T10:05:58Z</dcterms:modified>
</cp:coreProperties>
</file>